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6" r:id="rId4"/>
    <p:sldId id="258" r:id="rId5"/>
    <p:sldId id="259" r:id="rId6"/>
    <p:sldId id="260" r:id="rId7"/>
    <p:sldId id="279" r:id="rId8"/>
    <p:sldId id="284" r:id="rId9"/>
    <p:sldId id="261" r:id="rId10"/>
    <p:sldId id="278" r:id="rId11"/>
    <p:sldId id="281" r:id="rId12"/>
    <p:sldId id="280" r:id="rId13"/>
    <p:sldId id="282" r:id="rId14"/>
    <p:sldId id="283" r:id="rId15"/>
    <p:sldId id="276" r:id="rId16"/>
    <p:sldId id="277" r:id="rId17"/>
    <p:sldId id="262" r:id="rId18"/>
    <p:sldId id="285" r:id="rId19"/>
    <p:sldId id="263" r:id="rId20"/>
    <p:sldId id="264" r:id="rId21"/>
    <p:sldId id="266" r:id="rId22"/>
    <p:sldId id="268" r:id="rId23"/>
    <p:sldId id="288" r:id="rId24"/>
    <p:sldId id="286" r:id="rId25"/>
    <p:sldId id="289" r:id="rId26"/>
    <p:sldId id="269" r:id="rId27"/>
    <p:sldId id="271" r:id="rId28"/>
    <p:sldId id="290" r:id="rId29"/>
    <p:sldId id="291" r:id="rId30"/>
    <p:sldId id="292" r:id="rId31"/>
    <p:sldId id="272" r:id="rId32"/>
    <p:sldId id="293" r:id="rId33"/>
    <p:sldId id="294" r:id="rId34"/>
    <p:sldId id="273" r:id="rId35"/>
    <p:sldId id="295" r:id="rId36"/>
    <p:sldId id="274" r:id="rId37"/>
    <p:sldId id="2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B05FD4-792E-436F-8D2D-39C404DD66A8}">
          <p14:sldIdLst>
            <p14:sldId id="256"/>
            <p14:sldId id="257"/>
            <p14:sldId id="296"/>
            <p14:sldId id="258"/>
            <p14:sldId id="259"/>
            <p14:sldId id="260"/>
            <p14:sldId id="279"/>
            <p14:sldId id="284"/>
            <p14:sldId id="261"/>
            <p14:sldId id="278"/>
            <p14:sldId id="281"/>
            <p14:sldId id="280"/>
            <p14:sldId id="282"/>
            <p14:sldId id="283"/>
            <p14:sldId id="276"/>
            <p14:sldId id="277"/>
            <p14:sldId id="262"/>
            <p14:sldId id="285"/>
            <p14:sldId id="263"/>
            <p14:sldId id="264"/>
            <p14:sldId id="266"/>
            <p14:sldId id="268"/>
            <p14:sldId id="288"/>
            <p14:sldId id="286"/>
            <p14:sldId id="289"/>
            <p14:sldId id="269"/>
            <p14:sldId id="271"/>
            <p14:sldId id="290"/>
            <p14:sldId id="291"/>
            <p14:sldId id="292"/>
            <p14:sldId id="272"/>
            <p14:sldId id="293"/>
            <p14:sldId id="294"/>
            <p14:sldId id="273"/>
            <p14:sldId id="295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534C-4C29-4C2D-86F8-2563730BCBD3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2E666-B375-4644-B9EE-43E285DDB8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1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A2E666-B375-4644-B9EE-43E285DDB8E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84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4303E-AD00-484D-90FA-06E4AB32E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9AEA7-1F7F-447B-9977-A0FEDAB4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7D33-6536-4843-9414-B3745C19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69824-1DA9-49F2-8A4C-04E624B8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1575A-7DD1-4D02-8045-D142C84E9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2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34CD-2599-4505-956E-978D838C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A6575-47C7-4AEE-84CE-0E2FE6B55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183F3-33DC-4143-B8F9-663A05680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3990-8EB2-46AB-B0F0-E346A4E1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93F2-E8DD-4A35-B42B-982C844E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44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CB3C1-EE1D-4A0B-85A4-977CEEE16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7E11D-F85A-4660-B781-32E01B761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0AA4B-47FA-4B1C-9E59-B27F0B58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9848B-F556-4E3A-B2AF-C1D10E8F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7BD4F-3E05-41A6-9E4F-AA8E8D73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541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D266-FA44-4DCA-BF21-130922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BB15-12BA-44EE-AA7E-D7FFBCB62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DEB05-059F-4368-A935-A2B3E2F4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CEAF-036B-4735-B5D3-CEF5CA53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7803A-A4B8-4416-B129-BE6DAC40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42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E5D0-41BE-4F63-BA14-AABC305F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4488-A679-4A4C-A866-89930F026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4254B-E13F-4744-973E-C33B5BC3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AD85F-29CA-4FA6-8C8F-7DE7CE48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493A-CCFB-4721-B69A-656010A6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811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08DF-0BED-4082-90E3-7A5DB394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99BD-3873-4327-906E-ADF46900D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A30BD-A526-4AFC-84D3-4A8F24919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8AAE3-3371-4CBD-B82E-FBF62725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D834D-8B6A-40BD-9327-09B3389F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94346-B228-4165-99B6-3CFD4390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28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AED29-E457-44B8-9172-881BC7FD7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7BCF-EFF9-4129-9867-A97F48A44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B00CE-1CBC-4A1B-96F3-74ED19E99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606AA-AD9C-41B1-9042-01232E245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0E2E1-5E4E-47C1-97E1-EFD098D915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8C6A2-B182-4922-9937-D7320E4D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116FE5-910B-4937-BB25-1DEF372F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3CE5C-A200-4916-A639-D049A89A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869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F4EE-2E17-4FB6-B67E-8F184FA8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B9663-A430-486C-81BB-BB7627A2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C52B7-AF41-4071-8430-439D139D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4B230-3CF4-49E8-A8B9-599BEFB3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79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9BCB1-F916-48DB-B77C-AB107767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2818B-4D8F-4E14-8661-62F882EF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DAC35-C862-4062-83B6-1CE981B4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476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D432-8B9A-4C4A-9E49-E312270C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261C-80D6-4747-83B1-02F192132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CBDFA-5070-4AF5-A072-E5FA6C7AA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929B1-FC06-40DB-AF4B-4CF8EFADA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0EB3D-F619-4120-B02E-A802FA84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53D9F-EA4F-4169-B536-9CA17074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346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4953-306F-4581-A363-22B56B0F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6DE07-D347-4197-A83F-6577DBCCE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20FE7-B348-4778-A6D2-DB7315C4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E6E2D-3A75-4B1B-A070-4A7E47CF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4DD9B-2E34-492A-AF1B-30A4C37D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2B98-193A-47C4-8357-3382C268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10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DB1E3-EAB2-409C-AFB8-D530378F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DEB9-7054-491F-8D47-07066882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81F9B-BA07-4EA5-B580-34FC921C2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9D381-903B-4C88-8D18-A071DD1FB3AB}" type="datetimeFigureOut">
              <a:rPr lang="en-GB" smtClean="0"/>
              <a:t>21/02/2020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04096-6578-4C9F-B039-C79FD22F3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0BF8D-97A1-4A89-BC2F-394D39A02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71CE2-1359-4E0E-8EF8-1CE333E25A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68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9.xml"/><Relationship Id="rId7" Type="http://schemas.openxmlformats.org/officeDocument/2006/relationships/image" Target="../media/image3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4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29.xml"/><Relationship Id="rId7" Type="http://schemas.openxmlformats.org/officeDocument/2006/relationships/image" Target="../media/image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2.png"/><Relationship Id="rId5" Type="http://schemas.openxmlformats.org/officeDocument/2006/relationships/tags" Target="../tags/tag31.xml"/><Relationship Id="rId10" Type="http://schemas.openxmlformats.org/officeDocument/2006/relationships/image" Target="../media/image51.png"/><Relationship Id="rId4" Type="http://schemas.openxmlformats.org/officeDocument/2006/relationships/tags" Target="../tags/tag30.xml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1.png"/><Relationship Id="rId3" Type="http://schemas.openxmlformats.org/officeDocument/2006/relationships/tags" Target="../tags/tag35.xml"/><Relationship Id="rId7" Type="http://schemas.openxmlformats.org/officeDocument/2006/relationships/image" Target="../media/image24.png"/><Relationship Id="rId12" Type="http://schemas.openxmlformats.org/officeDocument/2006/relationships/image" Target="../media/image60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51.png"/><Relationship Id="rId5" Type="http://schemas.openxmlformats.org/officeDocument/2006/relationships/tags" Target="../tags/tag37.xml"/><Relationship Id="rId10" Type="http://schemas.openxmlformats.org/officeDocument/2006/relationships/image" Target="../media/image59.png"/><Relationship Id="rId4" Type="http://schemas.openxmlformats.org/officeDocument/2006/relationships/tags" Target="../tags/tag36.xml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tags" Target="../tags/tag40.xml"/><Relationship Id="rId7" Type="http://schemas.openxmlformats.org/officeDocument/2006/relationships/image" Target="../media/image6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64.png"/><Relationship Id="rId5" Type="http://schemas.openxmlformats.org/officeDocument/2006/relationships/tags" Target="../tags/tag42.xml"/><Relationship Id="rId10" Type="http://schemas.openxmlformats.org/officeDocument/2006/relationships/image" Target="../media/image39.png"/><Relationship Id="rId4" Type="http://schemas.openxmlformats.org/officeDocument/2006/relationships/tags" Target="../tags/tag41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13" Type="http://schemas.openxmlformats.org/officeDocument/2006/relationships/image" Target="../media/image65.png"/><Relationship Id="rId18" Type="http://schemas.openxmlformats.org/officeDocument/2006/relationships/image" Target="../media/image33.png"/><Relationship Id="rId3" Type="http://schemas.openxmlformats.org/officeDocument/2006/relationships/tags" Target="../tags/tag45.xml"/><Relationship Id="rId21" Type="http://schemas.openxmlformats.org/officeDocument/2006/relationships/image" Target="../media/image70.png"/><Relationship Id="rId7" Type="http://schemas.openxmlformats.org/officeDocument/2006/relationships/tags" Target="../tags/tag49.xml"/><Relationship Id="rId12" Type="http://schemas.openxmlformats.org/officeDocument/2006/relationships/image" Target="../media/image23.svg"/><Relationship Id="rId17" Type="http://schemas.openxmlformats.org/officeDocument/2006/relationships/image" Target="../media/image69.png"/><Relationship Id="rId2" Type="http://schemas.openxmlformats.org/officeDocument/2006/relationships/tags" Target="../tags/tag44.xml"/><Relationship Id="rId16" Type="http://schemas.openxmlformats.org/officeDocument/2006/relationships/image" Target="../media/image68.png"/><Relationship Id="rId20" Type="http://schemas.openxmlformats.org/officeDocument/2006/relationships/image" Target="../media/image3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2.png"/><Relationship Id="rId5" Type="http://schemas.openxmlformats.org/officeDocument/2006/relationships/tags" Target="../tags/tag47.xml"/><Relationship Id="rId15" Type="http://schemas.openxmlformats.org/officeDocument/2006/relationships/image" Target="../media/image67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51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2.xml"/><Relationship Id="rId5" Type="http://schemas.openxmlformats.org/officeDocument/2006/relationships/image" Target="../media/image71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4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58.xml"/><Relationship Id="rId7" Type="http://schemas.openxmlformats.org/officeDocument/2006/relationships/image" Target="../media/image7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.xml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62.xml"/><Relationship Id="rId7" Type="http://schemas.openxmlformats.org/officeDocument/2006/relationships/image" Target="../media/image80.sv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3.png"/><Relationship Id="rId4" Type="http://schemas.openxmlformats.org/officeDocument/2006/relationships/tags" Target="../tags/tag63.xml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8.sv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68.xml"/><Relationship Id="rId7" Type="http://schemas.openxmlformats.org/officeDocument/2006/relationships/image" Target="../media/image9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94.png"/><Relationship Id="rId4" Type="http://schemas.openxmlformats.org/officeDocument/2006/relationships/tags" Target="../tags/tag69.xml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0.xml"/><Relationship Id="rId6" Type="http://schemas.openxmlformats.org/officeDocument/2006/relationships/image" Target="../media/image93.png"/><Relationship Id="rId5" Type="http://schemas.openxmlformats.org/officeDocument/2006/relationships/image" Target="../media/image112.png"/><Relationship Id="rId4" Type="http://schemas.openxmlformats.org/officeDocument/2006/relationships/image" Target="../media/image11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Relationship Id="rId6" Type="http://schemas.openxmlformats.org/officeDocument/2006/relationships/image" Target="../media/image93.png"/><Relationship Id="rId5" Type="http://schemas.openxmlformats.org/officeDocument/2006/relationships/image" Target="../media/image122.png"/><Relationship Id="rId4" Type="http://schemas.openxmlformats.org/officeDocument/2006/relationships/image" Target="../media/image121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8.xml"/><Relationship Id="rId7" Type="http://schemas.openxmlformats.org/officeDocument/2006/relationships/image" Target="../media/image1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1.png"/><Relationship Id="rId5" Type="http://schemas.openxmlformats.org/officeDocument/2006/relationships/tags" Target="../tags/tag15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14.xml"/><Relationship Id="rId9" Type="http://schemas.openxmlformats.org/officeDocument/2006/relationships/image" Target="../media/image19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C552-B5E5-4E3D-A194-FD7577E51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Extension of Swarmalator Model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EF1DF-40F3-409D-8C38-B4DBF74B6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0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063ED-0AEE-456F-897A-E55C0C70F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Two Cluster State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DA0E89-BB35-43F3-B86F-67D1EEA628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347294" y="1553465"/>
            <a:ext cx="3621281" cy="4639468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21352CB-3AB4-44CA-9E5E-21E24501B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35079"/>
            <a:ext cx="5181600" cy="4351338"/>
          </a:xfrm>
        </p:spPr>
        <p:txBody>
          <a:bodyPr/>
          <a:lstStyle/>
          <a:p>
            <a:r>
              <a:rPr lang="en-US" dirty="0"/>
              <a:t>System settles to 2 stable phase </a:t>
            </a:r>
          </a:p>
          <a:p>
            <a:r>
              <a:rPr lang="en-US" dirty="0"/>
              <a:t>Inter cluster phase difference is </a:t>
            </a:r>
          </a:p>
          <a:p>
            <a:r>
              <a:rPr lang="en-GB" dirty="0"/>
              <a:t>Absolute error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B5511A-0D1B-40C0-95CF-CE9657CC4FD1}"/>
              </a:ext>
            </a:extLst>
          </p:cNvPr>
          <p:cNvSpPr/>
          <p:nvPr/>
        </p:nvSpPr>
        <p:spPr>
          <a:xfrm>
            <a:off x="5486064" y="2369802"/>
            <a:ext cx="412954" cy="2846339"/>
          </a:xfrm>
          <a:custGeom>
            <a:avLst/>
            <a:gdLst>
              <a:gd name="connsiteX0" fmla="*/ 0 w 1210733"/>
              <a:gd name="connsiteY0" fmla="*/ 770467 h 770467"/>
              <a:gd name="connsiteX1" fmla="*/ 1210733 w 1210733"/>
              <a:gd name="connsiteY1" fmla="*/ 0 h 770467"/>
              <a:gd name="connsiteX0" fmla="*/ 0 w 1210733"/>
              <a:gd name="connsiteY0" fmla="*/ 770467 h 770467"/>
              <a:gd name="connsiteX1" fmla="*/ 1210733 w 1210733"/>
              <a:gd name="connsiteY1" fmla="*/ 0 h 770467"/>
              <a:gd name="connsiteX0" fmla="*/ 0 w 1947333"/>
              <a:gd name="connsiteY0" fmla="*/ 270934 h 270934"/>
              <a:gd name="connsiteX1" fmla="*/ 1947333 w 1947333"/>
              <a:gd name="connsiteY1" fmla="*/ 0 h 270934"/>
              <a:gd name="connsiteX0" fmla="*/ 92861 w 566994"/>
              <a:gd name="connsiteY0" fmla="*/ 14223 h 2971137"/>
              <a:gd name="connsiteX1" fmla="*/ 566994 w 566994"/>
              <a:gd name="connsiteY1" fmla="*/ 2969089 h 2971137"/>
              <a:gd name="connsiteX0" fmla="*/ 0 w 1002081"/>
              <a:gd name="connsiteY0" fmla="*/ 16249 h 2971115"/>
              <a:gd name="connsiteX1" fmla="*/ 474133 w 1002081"/>
              <a:gd name="connsiteY1" fmla="*/ 2971115 h 2971115"/>
              <a:gd name="connsiteX0" fmla="*/ 0 w 745533"/>
              <a:gd name="connsiteY0" fmla="*/ 16857 h 2861656"/>
              <a:gd name="connsiteX1" fmla="*/ 127000 w 745533"/>
              <a:gd name="connsiteY1" fmla="*/ 2861656 h 2861656"/>
              <a:gd name="connsiteX0" fmla="*/ 0 w 470473"/>
              <a:gd name="connsiteY0" fmla="*/ 19378 h 2864177"/>
              <a:gd name="connsiteX1" fmla="*/ 127000 w 470473"/>
              <a:gd name="connsiteY1" fmla="*/ 2864177 h 2864177"/>
              <a:gd name="connsiteX0" fmla="*/ 0 w 406788"/>
              <a:gd name="connsiteY0" fmla="*/ 20316 h 2746582"/>
              <a:gd name="connsiteX1" fmla="*/ 25400 w 406788"/>
              <a:gd name="connsiteY1" fmla="*/ 2746582 h 2746582"/>
              <a:gd name="connsiteX0" fmla="*/ 0 w 426263"/>
              <a:gd name="connsiteY0" fmla="*/ 0 h 2726266"/>
              <a:gd name="connsiteX1" fmla="*/ 25400 w 426263"/>
              <a:gd name="connsiteY1" fmla="*/ 2726266 h 2726266"/>
              <a:gd name="connsiteX0" fmla="*/ 0 w 453381"/>
              <a:gd name="connsiteY0" fmla="*/ 0 h 2772448"/>
              <a:gd name="connsiteX1" fmla="*/ 71582 w 453381"/>
              <a:gd name="connsiteY1" fmla="*/ 2772448 h 2772448"/>
              <a:gd name="connsiteX0" fmla="*/ 2309 w 412954"/>
              <a:gd name="connsiteY0" fmla="*/ 0 h 2846339"/>
              <a:gd name="connsiteX1" fmla="*/ 0 w 412954"/>
              <a:gd name="connsiteY1" fmla="*/ 2846339 h 284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954" h="2846339">
                <a:moveTo>
                  <a:pt x="2309" y="0"/>
                </a:moveTo>
                <a:cubicBezTo>
                  <a:pt x="465154" y="598311"/>
                  <a:pt x="629355" y="2112560"/>
                  <a:pt x="0" y="2846339"/>
                </a:cubicBez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F77459-65A6-4239-949F-4D4EAFE07B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01" y="3608743"/>
            <a:ext cx="748800" cy="1604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A54E54-C77B-48AF-A28B-D28DF3F1A84E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502611" y="1750413"/>
            <a:ext cx="1283141" cy="200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C78C06-B241-4EB6-A626-0E997EFE018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498109" y="1750413"/>
            <a:ext cx="1287643" cy="346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A766BB-FEDD-4EE0-B2B9-D7F597A25F9A}"/>
              </a:ext>
            </a:extLst>
          </p:cNvPr>
          <p:cNvSpPr txBox="1"/>
          <p:nvPr/>
        </p:nvSpPr>
        <p:spPr>
          <a:xfrm>
            <a:off x="5785752" y="1565747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Phase </a:t>
            </a:r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D208E36-4B8F-413A-A319-77A13E1A9C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400" y="2618619"/>
            <a:ext cx="556800" cy="1749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60BF8-E1C4-4709-89E0-D225A4BE2D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35" y="3429000"/>
            <a:ext cx="2722133" cy="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36BD-2500-4315-82A3-6DE388E7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Distance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E803ED-6B45-4F7B-88D6-63F01A66F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analytically solve the inter-cluster distance for </a:t>
            </a:r>
            <a:r>
              <a:rPr lang="en-GB" dirty="0"/>
              <a:t>static two cluster state</a:t>
            </a:r>
          </a:p>
          <a:p>
            <a:r>
              <a:rPr lang="en-GB" dirty="0"/>
              <a:t>Let,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</a:p>
          <a:p>
            <a:r>
              <a:rPr lang="en-GB" dirty="0"/>
              <a:t>Differentiating        w.r.t time gives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6F2D33-C444-4455-B07B-9E5CDC080E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43" y="3093762"/>
            <a:ext cx="5357714" cy="670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1FA62-528A-4D84-B87A-66D8A6E115ED}"/>
              </a:ext>
            </a:extLst>
          </p:cNvPr>
          <p:cNvSpPr txBox="1"/>
          <p:nvPr/>
        </p:nvSpPr>
        <p:spPr>
          <a:xfrm>
            <a:off x="4724169" y="2338278"/>
            <a:ext cx="20068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Centroid of clusters</a:t>
            </a:r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26868B-3B9F-46D4-B9CA-ED7A9044F29B}"/>
              </a:ext>
            </a:extLst>
          </p:cNvPr>
          <p:cNvCxnSpPr>
            <a:cxnSpLocks/>
          </p:cNvCxnSpPr>
          <p:nvPr/>
        </p:nvCxnSpPr>
        <p:spPr>
          <a:xfrm flipH="1">
            <a:off x="3640667" y="2707610"/>
            <a:ext cx="2015066" cy="386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9FEFDD-0875-4682-B881-87966E1865D3}"/>
              </a:ext>
            </a:extLst>
          </p:cNvPr>
          <p:cNvCxnSpPr>
            <a:cxnSpLocks/>
          </p:cNvCxnSpPr>
          <p:nvPr/>
        </p:nvCxnSpPr>
        <p:spPr>
          <a:xfrm>
            <a:off x="5727584" y="2707610"/>
            <a:ext cx="1062683" cy="511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6996F13-226B-4B2D-8D7B-B4D9117DFC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43" y="4361899"/>
            <a:ext cx="401067" cy="3050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E833766-C962-49D7-AD6E-0E55A70186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46" y="4820091"/>
            <a:ext cx="6046476" cy="14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3499C4-1FF0-4515-A105-0CC84875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Distance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4E48F6-2CD7-4A6F-82E7-CF588886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AD38C-A1E6-42CC-8C3D-69E8884C03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96" y="2078947"/>
            <a:ext cx="9214808" cy="384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11C4-8353-4AFE-9C08-F872FB87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82B9-2A07-4E09-A9CC-A71622F86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 make the assumption that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Similarly,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F76E4-86F2-4D77-8A54-2CD7509AA8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67" y="1851026"/>
            <a:ext cx="3955200" cy="37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10968-0DF8-470D-BD66-9C174A7845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39" y="2582334"/>
            <a:ext cx="4793722" cy="2396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5B208-D680-4821-9EA9-7AB15D54A7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00" y="5519207"/>
            <a:ext cx="3765791" cy="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6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0309-9E14-44B6-AD74-D0348566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C761-C966-4C5A-8B30-D8A71B7D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7642"/>
          </a:xfrm>
        </p:spPr>
        <p:txBody>
          <a:bodyPr/>
          <a:lstStyle/>
          <a:p>
            <a:r>
              <a:rPr lang="en-US" dirty="0"/>
              <a:t>Finally,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Setting to zero gives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Independent of                   and      .</a:t>
            </a:r>
          </a:p>
          <a:p>
            <a:r>
              <a:rPr lang="en-GB" dirty="0"/>
              <a:t>Also,                  clusters move to infinity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83C38-61D8-4629-999D-20BC8B7543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334" y="2294466"/>
            <a:ext cx="5503332" cy="152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C9762-B4A0-4BF8-9D3B-AB03F53413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0" y="4526726"/>
            <a:ext cx="1866160" cy="808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CC6F26-1013-4A79-9E87-D64534FECB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4" y="5520268"/>
            <a:ext cx="1213867" cy="31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2545C9-5C4A-4024-8BDB-D73B5E256F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34" y="5562934"/>
            <a:ext cx="305067" cy="23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96FB58-ED56-4BE6-8673-E5ABCA57365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6" y="6011334"/>
            <a:ext cx="1290667" cy="2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D2E87-676E-4571-8E9E-D02ACF65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Inter-Cluster Distance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6BF79A5-A23B-4F19-A19B-51E4AABB8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6959" y="1726403"/>
            <a:ext cx="4759312" cy="364807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6F5A4CA-0DE8-4B09-870F-2FD5462E6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729" y="1726403"/>
            <a:ext cx="4572000" cy="36480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F27C1C-2F7F-4871-98D8-B32CA4AE90D3}"/>
              </a:ext>
            </a:extLst>
          </p:cNvPr>
          <p:cNvSpPr txBox="1"/>
          <p:nvPr/>
        </p:nvSpPr>
        <p:spPr>
          <a:xfrm>
            <a:off x="1149251" y="5366004"/>
            <a:ext cx="4204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Inter-cluster distance for varying K. N = 800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26DC5-6AC2-4113-A110-DBEA659A60E0}"/>
              </a:ext>
            </a:extLst>
          </p:cNvPr>
          <p:cNvSpPr txBox="1"/>
          <p:nvPr/>
        </p:nvSpPr>
        <p:spPr>
          <a:xfrm>
            <a:off x="6466959" y="5410193"/>
            <a:ext cx="494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Inter-cluster distance for varying N. K = -0.5,J = 0.3, 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6A4720-BB9B-473B-A5BD-6CD206F703A7}"/>
              </a:ext>
            </a:extLst>
          </p:cNvPr>
          <p:cNvCxnSpPr>
            <a:cxnSpLocks/>
          </p:cNvCxnSpPr>
          <p:nvPr/>
        </p:nvCxnSpPr>
        <p:spPr>
          <a:xfrm>
            <a:off x="9889067" y="1483522"/>
            <a:ext cx="1236133" cy="58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B53E38-CD97-4E9F-B303-FB07D6F06A4A}"/>
              </a:ext>
            </a:extLst>
          </p:cNvPr>
          <p:cNvSpPr txBox="1"/>
          <p:nvPr/>
        </p:nvSpPr>
        <p:spPr>
          <a:xfrm>
            <a:off x="9008533" y="128099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 =1.412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A413B9-1DDA-44BA-BC0B-C2D0BDD68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43" y="1375760"/>
            <a:ext cx="1133714" cy="1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DD600-6CF9-4FE8-B46A-280E5774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clusters with rogues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A247C-85CF-414C-BF10-7CF555659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17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EA35-3728-480E-A990-F74FF065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clusters with rogues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7A3A6-764D-42C3-BF1B-4784B3B654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CB79A-B548-44C7-B4F9-9E2F9E92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825625"/>
            <a:ext cx="5181600" cy="4351338"/>
          </a:xfrm>
        </p:spPr>
        <p:txBody>
          <a:bodyPr/>
          <a:lstStyle/>
          <a:p>
            <a:r>
              <a:rPr lang="en-US" dirty="0"/>
              <a:t>Non-stationary state which occurs for values of      and     “close” to 2/3 and -1/3.</a:t>
            </a:r>
          </a:p>
          <a:p>
            <a:r>
              <a:rPr lang="en-US" dirty="0"/>
              <a:t>Exact region not clearly known</a:t>
            </a:r>
          </a:p>
          <a:p>
            <a:r>
              <a:rPr lang="en-US" dirty="0"/>
              <a:t>Mostly occurs when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Cluster are closer to each other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5906F1-06F6-44FC-AF60-DBFE0585C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506" y="2280549"/>
            <a:ext cx="5854694" cy="3265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A3C534-84BA-4A6C-8AC1-6BED0160CF33}"/>
              </a:ext>
            </a:extLst>
          </p:cNvPr>
          <p:cNvSpPr txBox="1"/>
          <p:nvPr/>
        </p:nvSpPr>
        <p:spPr>
          <a:xfrm>
            <a:off x="1651000" y="549198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EBE463-F7CB-40B5-9157-E792E13F99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92" y="5566345"/>
            <a:ext cx="2245142" cy="2076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0290B0-13E5-4B76-AA13-C9662524EB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35" y="2345267"/>
            <a:ext cx="296533" cy="220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1424DC-55BE-4A1F-A874-76E545D3013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00" y="2332867"/>
            <a:ext cx="305067" cy="2325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BF84E5-77F0-45C8-B7D4-EADD452FEB7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01" y="3645027"/>
            <a:ext cx="1326933" cy="356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842AC1-4DC8-47F2-A742-0F97947EF8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01" y="4136231"/>
            <a:ext cx="1602133" cy="3562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50339A-F001-4ECB-9D2B-F2CAB91A5BC0}"/>
              </a:ext>
            </a:extLst>
          </p:cNvPr>
          <p:cNvSpPr txBox="1"/>
          <p:nvPr/>
        </p:nvSpPr>
        <p:spPr>
          <a:xfrm>
            <a:off x="178238" y="6397492"/>
            <a:ext cx="325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Rogues pass through each other </a:t>
            </a:r>
            <a:endParaRPr lang="en-GB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8F07D7-21E2-4112-86CE-BE1D305D0DC6}"/>
              </a:ext>
            </a:extLst>
          </p:cNvPr>
          <p:cNvCxnSpPr/>
          <p:nvPr/>
        </p:nvCxnSpPr>
        <p:spPr>
          <a:xfrm flipV="1">
            <a:off x="635000" y="4001294"/>
            <a:ext cx="1837267" cy="2306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425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9505-88ED-445F-BF68-9AE87ADC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clusters with rogues</a:t>
            </a:r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0EC0EA-1982-418E-9A75-FCBD63347A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1058785" y="1489294"/>
            <a:ext cx="4033129" cy="513693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40644A-F3F4-42FF-BD8D-201D12A85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 rogues would always form </a:t>
            </a:r>
          </a:p>
          <a:p>
            <a:pPr marL="0" indent="0">
              <a:buNone/>
            </a:pPr>
            <a:r>
              <a:rPr lang="en-US" dirty="0"/>
              <a:t>   clusters with similar phase</a:t>
            </a:r>
          </a:p>
          <a:p>
            <a:r>
              <a:rPr lang="en-US" dirty="0"/>
              <a:t>Big cluster phase difference is </a:t>
            </a:r>
          </a:p>
          <a:p>
            <a:r>
              <a:rPr lang="en-US" dirty="0"/>
              <a:t>Rogues average phase difference with cluster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EA1C2FC-1D2B-4146-A0DD-9A5E39AEB060}"/>
              </a:ext>
            </a:extLst>
          </p:cNvPr>
          <p:cNvSpPr/>
          <p:nvPr/>
        </p:nvSpPr>
        <p:spPr>
          <a:xfrm>
            <a:off x="5581909" y="2258007"/>
            <a:ext cx="293958" cy="2788799"/>
          </a:xfrm>
          <a:custGeom>
            <a:avLst/>
            <a:gdLst>
              <a:gd name="connsiteX0" fmla="*/ 0 w 1210733"/>
              <a:gd name="connsiteY0" fmla="*/ 770467 h 770467"/>
              <a:gd name="connsiteX1" fmla="*/ 1210733 w 1210733"/>
              <a:gd name="connsiteY1" fmla="*/ 0 h 770467"/>
              <a:gd name="connsiteX0" fmla="*/ 0 w 1210733"/>
              <a:gd name="connsiteY0" fmla="*/ 770467 h 770467"/>
              <a:gd name="connsiteX1" fmla="*/ 1210733 w 1210733"/>
              <a:gd name="connsiteY1" fmla="*/ 0 h 770467"/>
              <a:gd name="connsiteX0" fmla="*/ 0 w 1947333"/>
              <a:gd name="connsiteY0" fmla="*/ 270934 h 270934"/>
              <a:gd name="connsiteX1" fmla="*/ 1947333 w 1947333"/>
              <a:gd name="connsiteY1" fmla="*/ 0 h 270934"/>
              <a:gd name="connsiteX0" fmla="*/ 92861 w 566994"/>
              <a:gd name="connsiteY0" fmla="*/ 14223 h 2971137"/>
              <a:gd name="connsiteX1" fmla="*/ 566994 w 566994"/>
              <a:gd name="connsiteY1" fmla="*/ 2969089 h 2971137"/>
              <a:gd name="connsiteX0" fmla="*/ 0 w 1002081"/>
              <a:gd name="connsiteY0" fmla="*/ 16249 h 2971115"/>
              <a:gd name="connsiteX1" fmla="*/ 474133 w 1002081"/>
              <a:gd name="connsiteY1" fmla="*/ 2971115 h 2971115"/>
              <a:gd name="connsiteX0" fmla="*/ 0 w 745533"/>
              <a:gd name="connsiteY0" fmla="*/ 16857 h 2861656"/>
              <a:gd name="connsiteX1" fmla="*/ 127000 w 745533"/>
              <a:gd name="connsiteY1" fmla="*/ 2861656 h 2861656"/>
              <a:gd name="connsiteX0" fmla="*/ 0 w 470473"/>
              <a:gd name="connsiteY0" fmla="*/ 19378 h 2864177"/>
              <a:gd name="connsiteX1" fmla="*/ 127000 w 470473"/>
              <a:gd name="connsiteY1" fmla="*/ 2864177 h 2864177"/>
              <a:gd name="connsiteX0" fmla="*/ 0 w 406788"/>
              <a:gd name="connsiteY0" fmla="*/ 20316 h 2746582"/>
              <a:gd name="connsiteX1" fmla="*/ 25400 w 406788"/>
              <a:gd name="connsiteY1" fmla="*/ 2746582 h 2746582"/>
              <a:gd name="connsiteX0" fmla="*/ 0 w 426263"/>
              <a:gd name="connsiteY0" fmla="*/ 0 h 2726266"/>
              <a:gd name="connsiteX1" fmla="*/ 25400 w 426263"/>
              <a:gd name="connsiteY1" fmla="*/ 2726266 h 2726266"/>
              <a:gd name="connsiteX0" fmla="*/ 0 w 453381"/>
              <a:gd name="connsiteY0" fmla="*/ 0 h 2772448"/>
              <a:gd name="connsiteX1" fmla="*/ 71582 w 453381"/>
              <a:gd name="connsiteY1" fmla="*/ 2772448 h 2772448"/>
              <a:gd name="connsiteX0" fmla="*/ 2309 w 412954"/>
              <a:gd name="connsiteY0" fmla="*/ 0 h 2846339"/>
              <a:gd name="connsiteX1" fmla="*/ 0 w 412954"/>
              <a:gd name="connsiteY1" fmla="*/ 2846339 h 2846339"/>
              <a:gd name="connsiteX0" fmla="*/ 80554 w 449855"/>
              <a:gd name="connsiteY0" fmla="*/ 0 h 3122075"/>
              <a:gd name="connsiteX1" fmla="*/ 0 w 449855"/>
              <a:gd name="connsiteY1" fmla="*/ 3122075 h 3122075"/>
              <a:gd name="connsiteX0" fmla="*/ 0 w 416507"/>
              <a:gd name="connsiteY0" fmla="*/ 0 h 2943356"/>
              <a:gd name="connsiteX1" fmla="*/ 8196 w 416507"/>
              <a:gd name="connsiteY1" fmla="*/ 2943356 h 294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6507" h="2943356">
                <a:moveTo>
                  <a:pt x="0" y="0"/>
                </a:moveTo>
                <a:cubicBezTo>
                  <a:pt x="462845" y="598311"/>
                  <a:pt x="637551" y="2209577"/>
                  <a:pt x="8196" y="2943356"/>
                </a:cubicBezTo>
              </a:path>
            </a:pathLst>
          </a:cu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8C9CC-64C3-41B7-ABF8-EB382B434E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43" y="3429000"/>
            <a:ext cx="748800" cy="1604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31F166-2C43-4CC2-B84D-AA6629F575E6}"/>
              </a:ext>
            </a:extLst>
          </p:cNvPr>
          <p:cNvCxnSpPr>
            <a:cxnSpLocks/>
          </p:cNvCxnSpPr>
          <p:nvPr/>
        </p:nvCxnSpPr>
        <p:spPr>
          <a:xfrm flipV="1">
            <a:off x="1955800" y="3759202"/>
            <a:ext cx="2508510" cy="258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240A37-28E6-4B31-8BC1-362E028CA0FA}"/>
              </a:ext>
            </a:extLst>
          </p:cNvPr>
          <p:cNvCxnSpPr>
            <a:cxnSpLocks/>
          </p:cNvCxnSpPr>
          <p:nvPr/>
        </p:nvCxnSpPr>
        <p:spPr>
          <a:xfrm flipV="1">
            <a:off x="1955800" y="5156200"/>
            <a:ext cx="2813979" cy="118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07C9BE-E359-40D2-ACBE-7B238C4E83F0}"/>
              </a:ext>
            </a:extLst>
          </p:cNvPr>
          <p:cNvSpPr txBox="1"/>
          <p:nvPr/>
        </p:nvSpPr>
        <p:spPr>
          <a:xfrm>
            <a:off x="455998" y="6240168"/>
            <a:ext cx="299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clusters- small oscillations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63113F-5578-4EEA-9D0A-29EABB1571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4" y="6600409"/>
            <a:ext cx="556800" cy="174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96A4CB-125E-417B-8C10-8348321CDC16}"/>
              </a:ext>
            </a:extLst>
          </p:cNvPr>
          <p:cNvSpPr txBox="1"/>
          <p:nvPr/>
        </p:nvSpPr>
        <p:spPr>
          <a:xfrm>
            <a:off x="685800" y="6507755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diff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12E7A4-EE4B-4AE9-A707-3CE187EBBE8A}"/>
              </a:ext>
            </a:extLst>
          </p:cNvPr>
          <p:cNvCxnSpPr>
            <a:cxnSpLocks/>
          </p:cNvCxnSpPr>
          <p:nvPr/>
        </p:nvCxnSpPr>
        <p:spPr>
          <a:xfrm>
            <a:off x="3274237" y="1690688"/>
            <a:ext cx="1416296" cy="126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9C0F98-8C17-4757-B80B-0461DD1A8BF4}"/>
              </a:ext>
            </a:extLst>
          </p:cNvPr>
          <p:cNvCxnSpPr>
            <a:cxnSpLocks/>
          </p:cNvCxnSpPr>
          <p:nvPr/>
        </p:nvCxnSpPr>
        <p:spPr>
          <a:xfrm>
            <a:off x="3276600" y="1690688"/>
            <a:ext cx="1715019" cy="2508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45A498-86B5-440F-B094-41BB6E99263C}"/>
              </a:ext>
            </a:extLst>
          </p:cNvPr>
          <p:cNvSpPr txBox="1"/>
          <p:nvPr/>
        </p:nvSpPr>
        <p:spPr>
          <a:xfrm>
            <a:off x="2499989" y="1431812"/>
            <a:ext cx="8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Rogues</a:t>
            </a:r>
            <a:endParaRPr lang="en-GB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28042F-DC98-4C7D-8DA0-C2BD7DC6987B}"/>
              </a:ext>
            </a:extLst>
          </p:cNvPr>
          <p:cNvCxnSpPr>
            <a:cxnSpLocks/>
          </p:cNvCxnSpPr>
          <p:nvPr/>
        </p:nvCxnSpPr>
        <p:spPr>
          <a:xfrm flipH="1" flipV="1">
            <a:off x="4930625" y="4420344"/>
            <a:ext cx="1106089" cy="196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47763DE-652A-4787-B22F-6F2C4757BD18}"/>
              </a:ext>
            </a:extLst>
          </p:cNvPr>
          <p:cNvCxnSpPr>
            <a:cxnSpLocks/>
          </p:cNvCxnSpPr>
          <p:nvPr/>
        </p:nvCxnSpPr>
        <p:spPr>
          <a:xfrm flipH="1" flipV="1">
            <a:off x="4842382" y="5157356"/>
            <a:ext cx="1194332" cy="1227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C3BCDF5-48F9-4EAB-9CF5-6745178083B9}"/>
              </a:ext>
            </a:extLst>
          </p:cNvPr>
          <p:cNvSpPr txBox="1"/>
          <p:nvPr/>
        </p:nvSpPr>
        <p:spPr>
          <a:xfrm>
            <a:off x="6006946" y="6311900"/>
            <a:ext cx="110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Phase diff</a:t>
            </a:r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488431B-BC88-4855-B86B-5C48FE1D30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47" y="6280707"/>
            <a:ext cx="437333" cy="45409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21C839-5FEE-4433-B43C-DEC5E96069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485" y="3010384"/>
            <a:ext cx="556800" cy="1749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36A577A-A1BB-4E45-91B1-1A27FF2151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47" y="3774246"/>
            <a:ext cx="437333" cy="4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8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3AEFF-6C9C-4159-BC59-A49E871C5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bimodal single cluster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5B688-9FCC-4345-AE06-C7FF1A65BD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4753" y="2002907"/>
            <a:ext cx="4529910" cy="400923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83D544-2A41-4980-980A-263531E260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state is achieved for         with                        , and               , or                         ,and </a:t>
            </a:r>
          </a:p>
          <a:p>
            <a:r>
              <a:rPr lang="en-US" dirty="0"/>
              <a:t>If the sign of      is flipped, the state changes to static async </a:t>
            </a:r>
          </a:p>
          <a:p>
            <a:r>
              <a:rPr lang="en-US" dirty="0"/>
              <a:t>Phase difference between swarmalators  </a:t>
            </a:r>
          </a:p>
          <a:p>
            <a:r>
              <a:rPr lang="en-US" dirty="0"/>
              <a:t>A similar state is achieved for 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A9DB7-8C8C-41EC-8571-6ADDF328D6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75" y="6116063"/>
            <a:ext cx="3716866" cy="208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9C9DB-DA4C-4EF3-8C35-CA718AB4359D}"/>
              </a:ext>
            </a:extLst>
          </p:cNvPr>
          <p:cNvSpPr txBox="1"/>
          <p:nvPr/>
        </p:nvSpPr>
        <p:spPr>
          <a:xfrm>
            <a:off x="2866699" y="638489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24EC3-47FE-48E5-AEB3-40664BD0F4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99" y="2328334"/>
            <a:ext cx="1752600" cy="265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D545C7-13B8-4DFA-B923-5ED77B4DA9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1920540"/>
            <a:ext cx="829733" cy="251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47BB0E-EFA9-40BA-9016-D7A44DE6625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282251"/>
            <a:ext cx="974933" cy="3114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619562-FD8F-4604-AA52-59789D9648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48" y="2728655"/>
            <a:ext cx="1752600" cy="2653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606ED4-34D6-4502-9DD1-4ABDF34D1D2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257" y="2682572"/>
            <a:ext cx="974933" cy="3114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674033-A2E1-4EF4-BB94-A9DEA11BC8A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01" y="3221868"/>
            <a:ext cx="305067" cy="2325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A1139C-446F-4AA4-B249-D1ED77835E1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01" y="4553282"/>
            <a:ext cx="556800" cy="1749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B55EF4-4426-4458-8BCC-C53F3491A91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067" y="5014500"/>
            <a:ext cx="851006" cy="2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12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C1B8-FFB0-4E01-8079-BC827E6B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-Kuramoto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3383-990D-46DA-9E54-7F2A84BAC7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17CC-3D27-4493-8D37-368AA6B578E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3" y="1825625"/>
            <a:ext cx="4561067" cy="1081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29F30E-9FD5-4040-BAE3-432BDA0DE3DD}"/>
              </a:ext>
            </a:extLst>
          </p:cNvPr>
          <p:cNvCxnSpPr/>
          <p:nvPr/>
        </p:nvCxnSpPr>
        <p:spPr>
          <a:xfrm>
            <a:off x="6019800" y="2260600"/>
            <a:ext cx="1490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Content Placeholder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38B75D1-3AAA-4A2C-ABA7-F6BC2F7A0A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72902" y="3406726"/>
            <a:ext cx="2793516" cy="277023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886265-D71B-44B9-B6AC-3F124E823724}"/>
              </a:ext>
            </a:extLst>
          </p:cNvPr>
          <p:cNvSpPr txBox="1"/>
          <p:nvPr/>
        </p:nvSpPr>
        <p:spPr>
          <a:xfrm>
            <a:off x="1032206" y="3658388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Modified Model</a:t>
            </a:r>
            <a:endParaRPr lang="en-GB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F444A-2010-476D-AC2A-2ADB9BD343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3" y="4535988"/>
            <a:ext cx="5022476" cy="772571"/>
          </a:xfrm>
          <a:prstGeom prst="rect">
            <a:avLst/>
          </a:prstGeom>
        </p:spPr>
      </p:pic>
      <p:pic>
        <p:nvPicPr>
          <p:cNvPr id="19" name="Content Placeholder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5E3A67F-120E-4A8F-BEA4-545EC2252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83" b="92997" l="7500" r="90000">
                        <a14:foregroundMark x1="44722" y1="89076" x2="66111" y2="93557"/>
                        <a14:foregroundMark x1="47778" y1="45098" x2="61111" y2="70588"/>
                        <a14:foregroundMark x1="57222" y1="7563" x2="57222" y2="7563"/>
                        <a14:foregroundMark x1="60833" y1="8964" x2="60833" y2="8964"/>
                        <a14:foregroundMark x1="7500" y1="45378" x2="7500" y2="45378"/>
                        <a14:foregroundMark x1="13611" y1="26331" x2="13611" y2="263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76" y="3673156"/>
            <a:ext cx="2793518" cy="2770239"/>
          </a:xfrm>
          <a:prstGeom prst="rect">
            <a:avLst/>
          </a:prstGeom>
        </p:spPr>
      </p:pic>
      <p:pic>
        <p:nvPicPr>
          <p:cNvPr id="20" name="Content Placeholder 1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10B4712-320D-4D81-A0A6-5FCE875E4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93" y="681036"/>
            <a:ext cx="2793516" cy="277023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07BCB9-44C5-46F7-B819-543E728300DB}"/>
              </a:ext>
            </a:extLst>
          </p:cNvPr>
          <p:cNvCxnSpPr/>
          <p:nvPr/>
        </p:nvCxnSpPr>
        <p:spPr>
          <a:xfrm>
            <a:off x="6417733" y="4922273"/>
            <a:ext cx="1490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0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DC5C-5281-4B33-82AA-6EBAF48B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three/four clusters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E2D24-959F-4836-A9D1-FFE97149B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907" y="2576975"/>
            <a:ext cx="5223359" cy="257302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1AD9-47FB-49DD-A61D-C4F49A8750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Special Extension of two clusters with rogues </a:t>
            </a:r>
          </a:p>
          <a:p>
            <a:r>
              <a:rPr lang="en-US" dirty="0"/>
              <a:t>Never achieved under random runs </a:t>
            </a:r>
          </a:p>
          <a:p>
            <a:r>
              <a:rPr lang="en-US" dirty="0"/>
              <a:t>Created by placing 20 swarmalators in the middle with phase </a:t>
            </a:r>
          </a:p>
          <a:p>
            <a:r>
              <a:rPr lang="en-US" dirty="0"/>
              <a:t>Such a state is also possible with three clusters.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DA7779-6B6F-41D0-A15B-CCA1F7E3C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00" y="4411134"/>
            <a:ext cx="153905" cy="45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0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28B6-F5DF-43D0-9E91-5C79550A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26166-706B-415C-9741-F34B15D0F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83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B237-1094-4AC9-815A-2EEE4BA9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Single cluster state – Simple case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AE40-FDF9-4249-8188-2F0DEF70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on phase stability </a:t>
            </a:r>
          </a:p>
          <a:p>
            <a:r>
              <a:rPr lang="en-US" dirty="0"/>
              <a:t>Calculate phase Jacobian matrix and look at its properties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First point of interest:              ; phase shifting by a constant -&gt; no change in dynamics </a:t>
            </a:r>
          </a:p>
          <a:p>
            <a:r>
              <a:rPr lang="en-GB" dirty="0"/>
              <a:t> In a Single cluster: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A8823F-7EA0-4CB8-80B6-CB11DC922F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09" y="3035857"/>
            <a:ext cx="6840381" cy="786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61C31-E4CD-4478-AEB5-5F5DC6F613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5" y="3923212"/>
            <a:ext cx="931518" cy="3016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657042-69B6-4C11-A115-BD23B39C2E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67" y="4847019"/>
            <a:ext cx="908800" cy="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9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DCEF-5826-4F30-94F8-818D4CAF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Single cluster state – Simple case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FA79-9593-4D42-A244-CAC0F3E21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where,                              with   </a:t>
            </a:r>
          </a:p>
          <a:p>
            <a:r>
              <a:rPr lang="en-GB" dirty="0"/>
              <a:t>Here M is a weighted Laplacian matrix, -&gt; M is semi definite positive</a:t>
            </a:r>
          </a:p>
          <a:p>
            <a:r>
              <a:rPr lang="en-GB" dirty="0"/>
              <a:t>Eigenvalues of J 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E46FC-2DB9-4CBE-ABB1-39E428782A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7" y="3971127"/>
            <a:ext cx="2074333" cy="311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77597-1950-434C-B767-93244C764B1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73" y="4001294"/>
            <a:ext cx="967987" cy="269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E3FAC5-7FF1-4FE9-84DB-805DB6B251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14" y="1403613"/>
            <a:ext cx="4885026" cy="24325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64CE42-C50F-4F63-926D-6AD325E8FA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256" y="5248281"/>
            <a:ext cx="3879619" cy="10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0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D480-6631-4BBD-9E2E-CD373040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Single cluster state – Simple case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5DB0A7E-B6A1-4F7C-81A2-CDDD566EE6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E8DF0E-3546-492E-8638-92E355511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Unstable single cluster case: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Small phase perturbation of order           grow exponentially</a:t>
            </a:r>
          </a:p>
          <a:p>
            <a:r>
              <a:rPr lang="en-US" dirty="0"/>
              <a:t>The system breaks into 2 clusters 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174BDC3-9250-4A1D-BFA5-C1A788EB0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186" y="2083990"/>
            <a:ext cx="4736097" cy="3842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32A735-3263-4F58-84FE-7619BB0C7D8B}"/>
              </a:ext>
            </a:extLst>
          </p:cNvPr>
          <p:cNvSpPr txBox="1"/>
          <p:nvPr/>
        </p:nvSpPr>
        <p:spPr>
          <a:xfrm>
            <a:off x="2983225" y="606599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100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183A0B-ECDF-404B-9A3A-388445E5DC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34" y="2396066"/>
            <a:ext cx="2597031" cy="254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240984-F04F-475F-AB1A-8C5ABC1EAF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31" y="2785004"/>
            <a:ext cx="1828205" cy="254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F7C7B-E27D-49D1-8E5F-3EA25E5D64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750662"/>
            <a:ext cx="2028190" cy="254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3FD7CB-8A56-4682-B13E-A7D9D4E3411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34" y="3826346"/>
            <a:ext cx="569252" cy="2540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8C9DF1-5BC0-4A8F-9C1A-78AFFD906517}"/>
              </a:ext>
            </a:extLst>
          </p:cNvPr>
          <p:cNvCxnSpPr>
            <a:cxnSpLocks/>
          </p:cNvCxnSpPr>
          <p:nvPr/>
        </p:nvCxnSpPr>
        <p:spPr>
          <a:xfrm flipH="1">
            <a:off x="4622801" y="1752600"/>
            <a:ext cx="338666" cy="52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416033-D5EF-487D-AA0B-4285F16D03B2}"/>
              </a:ext>
            </a:extLst>
          </p:cNvPr>
          <p:cNvSpPr txBox="1"/>
          <p:nvPr/>
        </p:nvSpPr>
        <p:spPr>
          <a:xfrm>
            <a:off x="4916409" y="150602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clusters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45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19E1-402B-4026-88BA-D6CE11D1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Single cluster state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395BF7-D11F-4DD3-B36F-0547F3427C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5BB12E-2C51-480B-BD53-D44CBAE1C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1806CBE-EC03-45D4-975F-A5147BC9C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987" y="1690688"/>
            <a:ext cx="4772025" cy="381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CB30B45-05B3-4B23-A386-D882CB387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6475" y="1825625"/>
            <a:ext cx="4584641" cy="3675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E8ABCD-BFC5-484B-8B92-CFB42350EACD}"/>
              </a:ext>
            </a:extLst>
          </p:cNvPr>
          <p:cNvSpPr txBox="1"/>
          <p:nvPr/>
        </p:nvSpPr>
        <p:spPr>
          <a:xfrm>
            <a:off x="1293189" y="5654159"/>
            <a:ext cx="427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Unstable. Perturbation grow linearly 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090093-B6D2-4D88-9D81-17BF981554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998" y="6142461"/>
            <a:ext cx="1376000" cy="222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21CB95-5B6E-4989-BA1F-3B727089CA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66" y="6272759"/>
            <a:ext cx="1376000" cy="222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38BD3-2964-4282-8ED3-779326F00CA5}"/>
              </a:ext>
            </a:extLst>
          </p:cNvPr>
          <p:cNvSpPr txBox="1"/>
          <p:nvPr/>
        </p:nvSpPr>
        <p:spPr>
          <a:xfrm>
            <a:off x="6622985" y="5567071"/>
            <a:ext cx="4584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single cluster case: Perturbation case the system to reach new equilibrium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359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675245-A773-459D-9E39-5D041DEBC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6381"/>
            <a:ext cx="5157787" cy="823912"/>
          </a:xfrm>
        </p:spPr>
        <p:txBody>
          <a:bodyPr/>
          <a:lstStyle/>
          <a:p>
            <a:r>
              <a:rPr lang="en-US" dirty="0"/>
              <a:t>Static Two cluster state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3253149-A69C-426B-9848-412C0597FF2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212980"/>
                <a:ext cx="5157787" cy="4976683"/>
              </a:xfrm>
            </p:spPr>
            <p:txBody>
              <a:bodyPr/>
              <a:lstStyle/>
              <a:p>
                <a:r>
                  <a:rPr lang="en-US" dirty="0"/>
                  <a:t>Constructed two clusters with phase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Ran simulation for T = 2000 sec for N = 100,</a:t>
                </a:r>
              </a:p>
              <a:p>
                <a:r>
                  <a:rPr lang="en-GB" dirty="0"/>
                  <a:t>Perturbed the phase by adding random numbers of order  </a:t>
                </a:r>
              </a:p>
              <a:p>
                <a:r>
                  <a:rPr lang="en-GB" dirty="0"/>
                  <a:t>                         : Unconditionally stable, all eigenvalues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                               : Unstable; positive eigenvalues;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3253149-A69C-426B-9848-412C0597F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212980"/>
                <a:ext cx="5157787" cy="4976683"/>
              </a:xfrm>
              <a:blipFill>
                <a:blip r:embed="rId6"/>
                <a:stretch>
                  <a:fillRect l="-2128" t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4DB196-1CDE-4281-8FB5-829DF3385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6381"/>
            <a:ext cx="5183188" cy="823912"/>
          </a:xfrm>
        </p:spPr>
        <p:txBody>
          <a:bodyPr/>
          <a:lstStyle/>
          <a:p>
            <a:r>
              <a:rPr lang="en-US" dirty="0"/>
              <a:t>Static bimodal single cluster state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DA981EC-F4C0-48C0-B5E1-135140A70C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212980"/>
                <a:ext cx="5183188" cy="4976683"/>
              </a:xfrm>
            </p:spPr>
            <p:txBody>
              <a:bodyPr/>
              <a:lstStyle/>
              <a:p>
                <a:r>
                  <a:rPr lang="en-US" dirty="0"/>
                  <a:t>Eigenvalues of phase Jacobian matrix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Adding perturbation always stabilized into a new equilibrium. 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DA981EC-F4C0-48C0-B5E1-135140A70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212980"/>
                <a:ext cx="5183188" cy="4976683"/>
              </a:xfrm>
              <a:blipFill>
                <a:blip r:embed="rId7"/>
                <a:stretch>
                  <a:fillRect l="-2118" t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11E326F-5B4E-4E91-B419-148788EDBA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2548467"/>
            <a:ext cx="2748866" cy="309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0B6950-6959-40A4-986F-A3E60979E7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470744"/>
            <a:ext cx="569252" cy="254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F51DC-8EBC-493F-81C4-80C1C2EE0C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3" y="4008452"/>
            <a:ext cx="1914537" cy="3095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564C1C-B539-4F6E-90C0-4F3DCC6212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93" y="4901452"/>
            <a:ext cx="2361906" cy="3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0E5F-FBCA-4115-A4BB-861ADDF8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motion of rogues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4A02C-3AA9-4C34-8F1C-085F35EA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briefly look into the motion of rogues two cluster 3-3  rogues.</a:t>
            </a:r>
          </a:p>
          <a:p>
            <a:r>
              <a:rPr lang="en-US" dirty="0"/>
              <a:t>Due to static nature of two clusters and small number of rogues, we expected to see some periodic behavior </a:t>
            </a:r>
          </a:p>
          <a:p>
            <a:r>
              <a:rPr lang="en-US" dirty="0"/>
              <a:t>Ran the simulation for T = 4000 time steps, the first half of which was discarded, and plotted the motion of the rogues to check if they formed closed loops.</a:t>
            </a:r>
          </a:p>
        </p:txBody>
      </p:sp>
    </p:spTree>
    <p:extLst>
      <p:ext uri="{BB962C8B-B14F-4D97-AF65-F5344CB8AC3E}">
        <p14:creationId xmlns:p14="http://schemas.microsoft.com/office/powerpoint/2010/main" val="4278806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D7706-BAC9-446C-B7ED-74A5A3734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616DA-00D0-4628-907C-5A223F912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6532" y="262467"/>
            <a:ext cx="7066692" cy="56061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DB3AF-9219-4F70-8F1B-C26D1DD5B539}"/>
              </a:ext>
            </a:extLst>
          </p:cNvPr>
          <p:cNvSpPr txBox="1"/>
          <p:nvPr/>
        </p:nvSpPr>
        <p:spPr>
          <a:xfrm>
            <a:off x="3123295" y="5971269"/>
            <a:ext cx="594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Particles 1,2,3 are in one cluster and 4,5,6 in the other cluster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333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AFD62B-CE24-40E2-B62B-BA1164296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20" y="476250"/>
            <a:ext cx="5140372" cy="2952750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24C48A7-DAAA-45DF-B232-55CAA5527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116" y="3584179"/>
            <a:ext cx="4629150" cy="29527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8D867BF-8F89-4D33-BF2E-554952458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2142" y="3628629"/>
            <a:ext cx="5140371" cy="29527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4271029-D4EE-4822-81E7-A5A37F34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6647" y="476251"/>
            <a:ext cx="4629148" cy="29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0D88E1-55A6-4F6D-97F9-C5EDA95B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Swarmalator model-</a:t>
            </a:r>
            <a:r>
              <a:rPr lang="en-US" sz="3200" dirty="0"/>
              <a:t>Proposed by </a:t>
            </a:r>
            <a:r>
              <a:rPr lang="en-GB" sz="3200" dirty="0"/>
              <a:t>Kevin P. O’Keeffe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4394F-001F-431A-907A-AA7E4C93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Oscillators whose phase dynamics and spatial dynamics are coupled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the Paper, this model was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2C2C03-78EF-4EC6-9FAA-A141E97A7C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801" y="2370668"/>
            <a:ext cx="5540397" cy="147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B6983-DA5B-4F22-A027-8BA96A32BEC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33" y="4388911"/>
            <a:ext cx="6748952" cy="911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C646DE-D796-4EEC-A356-D85C7EC6DF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67" y="5396773"/>
            <a:ext cx="3142095" cy="78019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F45400-2860-4085-88AB-569318EC7589}"/>
              </a:ext>
            </a:extLst>
          </p:cNvPr>
          <p:cNvCxnSpPr>
            <a:endCxn id="8" idx="3"/>
          </p:cNvCxnSpPr>
          <p:nvPr/>
        </p:nvCxnSpPr>
        <p:spPr>
          <a:xfrm flipH="1" flipV="1">
            <a:off x="8866198" y="3107268"/>
            <a:ext cx="1175269" cy="32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896AA6-97A7-4CAE-B7B4-650756DCA555}"/>
              </a:ext>
            </a:extLst>
          </p:cNvPr>
          <p:cNvSpPr txBox="1"/>
          <p:nvPr/>
        </p:nvSpPr>
        <p:spPr>
          <a:xfrm>
            <a:off x="10041467" y="3379271"/>
            <a:ext cx="157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582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AB6DFEE-88B5-4168-99D4-EC3ADDF1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579" y="1553112"/>
            <a:ext cx="4923354" cy="37157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2B75EC4-EEE4-4AD1-8A1C-24A61AAB6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6858" y="1686587"/>
            <a:ext cx="6181115" cy="34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D30A-C1FC-4BC1-BAE6-E15DAA12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Ring state (Unstable)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6C37EA-9F50-4CAE-BE65-CF143A5834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67" y="1982866"/>
            <a:ext cx="4529667" cy="40368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6C4F-673A-486C-B9D0-C45752A40C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tried out this special arrangement and looked into its characteristics.</a:t>
            </a:r>
          </a:p>
          <a:p>
            <a:r>
              <a:rPr lang="en-US" dirty="0"/>
              <a:t>The circumferential swarmalators collapse to a stable radius. </a:t>
            </a:r>
          </a:p>
          <a:p>
            <a:r>
              <a:rPr lang="en-US" dirty="0"/>
              <a:t>Destabilizes to two clusters after a while</a:t>
            </a:r>
          </a:p>
          <a:p>
            <a:r>
              <a:rPr lang="en-US" dirty="0"/>
              <a:t>N = 11, </a:t>
            </a:r>
          </a:p>
          <a:p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A1AD58-DDDD-464B-A6FD-1F0495A05416}"/>
              </a:ext>
            </a:extLst>
          </p:cNvPr>
          <p:cNvCxnSpPr/>
          <p:nvPr/>
        </p:nvCxnSpPr>
        <p:spPr>
          <a:xfrm flipV="1">
            <a:off x="3213100" y="3344333"/>
            <a:ext cx="554567" cy="43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7261BF-22D8-4861-BD44-C6B51DC0ED77}"/>
              </a:ext>
            </a:extLst>
          </p:cNvPr>
          <p:cNvSpPr txBox="1"/>
          <p:nvPr/>
        </p:nvSpPr>
        <p:spPr>
          <a:xfrm>
            <a:off x="3013971" y="334433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B59D18-62ED-452B-BD23-8A4059EE2D32}"/>
              </a:ext>
            </a:extLst>
          </p:cNvPr>
          <p:cNvCxnSpPr/>
          <p:nvPr/>
        </p:nvCxnSpPr>
        <p:spPr>
          <a:xfrm flipV="1">
            <a:off x="2209800" y="4461933"/>
            <a:ext cx="194733" cy="804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E83B85-187E-4EFD-A582-C6F43E2702DB}"/>
              </a:ext>
            </a:extLst>
          </p:cNvPr>
          <p:cNvCxnSpPr>
            <a:cxnSpLocks/>
          </p:cNvCxnSpPr>
          <p:nvPr/>
        </p:nvCxnSpPr>
        <p:spPr>
          <a:xfrm flipV="1">
            <a:off x="2209800" y="3913677"/>
            <a:ext cx="888999" cy="138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5E0A9-5EFC-4DBE-8559-94C6A8E91B99}"/>
                  </a:ext>
                </a:extLst>
              </p:cNvPr>
              <p:cNvSpPr txBox="1"/>
              <p:nvPr/>
            </p:nvSpPr>
            <p:spPr>
              <a:xfrm>
                <a:off x="1670517" y="5298461"/>
                <a:ext cx="146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Phase diff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85E0A9-5EFC-4DBE-8559-94C6A8E91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517" y="5298461"/>
                <a:ext cx="1468031" cy="369332"/>
              </a:xfrm>
              <a:prstGeom prst="rect">
                <a:avLst/>
              </a:prstGeom>
              <a:blipFill>
                <a:blip r:embed="rId5"/>
                <a:stretch>
                  <a:fillRect l="-332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25AB681-47AC-459D-B8E0-24A6B6B6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5358244"/>
            <a:ext cx="2748866" cy="3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F001-824F-44BA-B150-3E3C2197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Ring state (Unstable)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2CE90B-9C8E-4D3A-A948-D7916591AE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612" y="2191544"/>
            <a:ext cx="4676775" cy="361950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E0A1735-3CF2-4785-831F-01EEF4E609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9987" y="2119577"/>
            <a:ext cx="4981575" cy="3657600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356FA8-4A1F-42DE-AD74-286A805FE79F}"/>
              </a:ext>
            </a:extLst>
          </p:cNvPr>
          <p:cNvCxnSpPr/>
          <p:nvPr/>
        </p:nvCxnSpPr>
        <p:spPr>
          <a:xfrm flipV="1">
            <a:off x="1202267" y="3708400"/>
            <a:ext cx="1168400" cy="200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05CD5-0B51-4635-9783-03B8713BDA6A}"/>
              </a:ext>
            </a:extLst>
          </p:cNvPr>
          <p:cNvSpPr txBox="1"/>
          <p:nvPr/>
        </p:nvSpPr>
        <p:spPr>
          <a:xfrm>
            <a:off x="567267" y="5807631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radius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91F189-C5BC-4771-A5CF-19B0273D9E12}"/>
              </a:ext>
            </a:extLst>
          </p:cNvPr>
          <p:cNvCxnSpPr/>
          <p:nvPr/>
        </p:nvCxnSpPr>
        <p:spPr>
          <a:xfrm flipH="1" flipV="1">
            <a:off x="4064000" y="5494867"/>
            <a:ext cx="575733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77FDBE-3FAE-4CBD-BC7C-6F694B2C2645}"/>
              </a:ext>
            </a:extLst>
          </p:cNvPr>
          <p:cNvSpPr txBox="1"/>
          <p:nvPr/>
        </p:nvSpPr>
        <p:spPr>
          <a:xfrm>
            <a:off x="4064000" y="6239933"/>
            <a:ext cx="22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Breaks to two clusters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C21FE1-2384-470E-A765-1E234714F3DD}"/>
              </a:ext>
            </a:extLst>
          </p:cNvPr>
          <p:cNvSpPr txBox="1"/>
          <p:nvPr/>
        </p:nvSpPr>
        <p:spPr>
          <a:xfrm>
            <a:off x="6649730" y="5715000"/>
            <a:ext cx="458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centroid and center particle </a:t>
            </a:r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22AF01-7E13-49AF-9A43-93574CF20083}"/>
              </a:ext>
            </a:extLst>
          </p:cNvPr>
          <p:cNvCxnSpPr>
            <a:cxnSpLocks/>
          </p:cNvCxnSpPr>
          <p:nvPr/>
        </p:nvCxnSpPr>
        <p:spPr>
          <a:xfrm>
            <a:off x="7543800" y="1938867"/>
            <a:ext cx="702733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682DFA7-BA75-4144-81FF-EAA0474CE639}"/>
              </a:ext>
            </a:extLst>
          </p:cNvPr>
          <p:cNvSpPr txBox="1"/>
          <p:nvPr/>
        </p:nvSpPr>
        <p:spPr>
          <a:xfrm>
            <a:off x="6649730" y="1575356"/>
            <a:ext cx="201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growth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581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A80E-EFE9-4209-8ED6-C7692A6B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Ring state (Unstable)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B90556-2202-498D-BF3B-7C93EB369F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62" y="2191544"/>
            <a:ext cx="4943475" cy="36195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C5DE18-AE8F-4E85-84BC-7B973D2D36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Decreasing abs and </a:t>
                </a:r>
                <a:r>
                  <a:rPr lang="en-US" dirty="0" err="1"/>
                  <a:t>rel</a:t>
                </a:r>
                <a:r>
                  <a:rPr lang="en-US" dirty="0"/>
                  <a:t> tolerance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GB" dirty="0"/>
                  <a:t> increased stable time a bit.</a:t>
                </a:r>
              </a:p>
              <a:p>
                <a:r>
                  <a:rPr lang="en-GB" dirty="0"/>
                  <a:t>Further decrease didn’t increase stable time</a:t>
                </a:r>
              </a:p>
              <a:p>
                <a:r>
                  <a:rPr lang="en-GB" dirty="0"/>
                  <a:t>Ran the simulation in “single precision mode” : Stable time decreased by about a third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0C5DE18-AE8F-4E85-84BC-7B973D2D3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118" t="-2241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622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D4DBE-DFC3-4052-8D62-E5C4DCFB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variation within the cluster</a:t>
            </a:r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DEBD16-2DCF-4680-90E3-D331F68F0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955" y="2096558"/>
            <a:ext cx="4561007" cy="397113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12E6143-4AD9-41E7-BDEB-D6415BFF6F8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For static two cluster case, there was little to no phase variations</a:t>
                </a:r>
              </a:p>
              <a:p>
                <a:r>
                  <a:rPr lang="en-GB" dirty="0"/>
                  <a:t>Static bimodal had either phase 0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b="0" dirty="0"/>
              </a:p>
              <a:p>
                <a:r>
                  <a:rPr lang="en-GB" dirty="0"/>
                  <a:t>Two clusters with rogues had some interesting phase variation patters.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512E6143-4AD9-41E7-BDEB-D6415BFF6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5"/>
                <a:stretch>
                  <a:fillRect l="-2118" t="-2241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3A1673F-5046-4657-A190-FF6973B11C22}"/>
              </a:ext>
            </a:extLst>
          </p:cNvPr>
          <p:cNvSpPr txBox="1"/>
          <p:nvPr/>
        </p:nvSpPr>
        <p:spPr>
          <a:xfrm>
            <a:off x="2819400" y="612248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400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466B6F-D478-4179-BC04-4D7E10AF66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75" y="6473559"/>
            <a:ext cx="2748866" cy="30954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BB8C4D-798F-4795-A773-11868EB74A99}"/>
              </a:ext>
            </a:extLst>
          </p:cNvPr>
          <p:cNvCxnSpPr>
            <a:cxnSpLocks/>
          </p:cNvCxnSpPr>
          <p:nvPr/>
        </p:nvCxnSpPr>
        <p:spPr>
          <a:xfrm flipH="1">
            <a:off x="3632200" y="1805267"/>
            <a:ext cx="942673" cy="145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847403-8696-4BE5-B836-3A512EFDDED1}"/>
              </a:ext>
            </a:extLst>
          </p:cNvPr>
          <p:cNvSpPr txBox="1"/>
          <p:nvPr/>
        </p:nvSpPr>
        <p:spPr>
          <a:xfrm>
            <a:off x="3791707" y="1456476"/>
            <a:ext cx="1710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Phase of rogues set to 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13928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A1406-27D8-4A0C-814A-C1452165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Interface</a:t>
            </a:r>
            <a:endParaRPr lang="en-GB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D80038-50D8-41B5-85B7-1AA68670CB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6374"/>
            <a:ext cx="5532438" cy="322302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E9667A-0238-4F7C-BFC8-C250FD4A46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Used MATLAB App Designer to make GUI</a:t>
            </a:r>
          </a:p>
          <a:p>
            <a:r>
              <a:rPr lang="en-US" sz="2400" dirty="0"/>
              <a:t>Easy to implement callback functions</a:t>
            </a:r>
          </a:p>
          <a:p>
            <a:r>
              <a:rPr lang="en-US" sz="2400" dirty="0"/>
              <a:t>Drag and drop features </a:t>
            </a:r>
          </a:p>
          <a:p>
            <a:r>
              <a:rPr lang="en-US" sz="2400" dirty="0"/>
              <a:t>Don’t need crazy software making skills to make such application</a:t>
            </a:r>
          </a:p>
          <a:p>
            <a:r>
              <a:rPr lang="en-US" sz="2400" dirty="0"/>
              <a:t>Can change model parameters while simulation is running.</a:t>
            </a:r>
          </a:p>
          <a:p>
            <a:r>
              <a:rPr lang="en-US" sz="2400" dirty="0"/>
              <a:t>Don’t really know why it runs a bit slow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548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7610A-F8EF-4FDE-8918-0660A4C69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6381"/>
            <a:ext cx="5157787" cy="823912"/>
          </a:xfrm>
        </p:spPr>
        <p:txBody>
          <a:bodyPr/>
          <a:lstStyle/>
          <a:p>
            <a:r>
              <a:rPr lang="en-US" dirty="0"/>
              <a:t>Future works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EED304-76B7-4966-B27C-F9DEC7C8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253067"/>
            <a:ext cx="5259388" cy="5113866"/>
          </a:xfrm>
        </p:spPr>
        <p:txBody>
          <a:bodyPr/>
          <a:lstStyle/>
          <a:p>
            <a:r>
              <a:rPr lang="en-US" dirty="0"/>
              <a:t>More analysis of known states</a:t>
            </a:r>
          </a:p>
          <a:p>
            <a:r>
              <a:rPr lang="en-US" dirty="0"/>
              <a:t>Maybe there are more states?</a:t>
            </a:r>
          </a:p>
          <a:p>
            <a:r>
              <a:rPr lang="en-US" dirty="0"/>
              <a:t>Bifurcation diagrams </a:t>
            </a:r>
          </a:p>
          <a:p>
            <a:r>
              <a:rPr lang="en-US" dirty="0"/>
              <a:t>Reduced or simplified model </a:t>
            </a:r>
          </a:p>
          <a:p>
            <a:r>
              <a:rPr lang="en-US" dirty="0"/>
              <a:t>More generalization of the model</a:t>
            </a:r>
          </a:p>
          <a:p>
            <a:pPr lvl="1"/>
            <a:r>
              <a:rPr lang="en-US" dirty="0"/>
              <a:t>More phase terms </a:t>
            </a:r>
          </a:p>
          <a:p>
            <a:pPr lvl="1"/>
            <a:r>
              <a:rPr lang="en-US" dirty="0"/>
              <a:t>Different attraction and repulsion kernels</a:t>
            </a:r>
          </a:p>
          <a:p>
            <a:pPr lvl="1"/>
            <a:r>
              <a:rPr lang="en-US" dirty="0"/>
              <a:t>Different </a:t>
            </a:r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F2866-8AFE-4B62-A770-9B5E40347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256381"/>
            <a:ext cx="5183188" cy="823912"/>
          </a:xfrm>
        </p:spPr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834EC3-CA4F-4DAF-9439-6D5104CE5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3" y="1253067"/>
            <a:ext cx="5285289" cy="5113866"/>
          </a:xfrm>
        </p:spPr>
        <p:txBody>
          <a:bodyPr/>
          <a:lstStyle/>
          <a:p>
            <a:r>
              <a:rPr lang="en-US" dirty="0"/>
              <a:t>We examined the collective behavior of swarmalators</a:t>
            </a:r>
          </a:p>
          <a:p>
            <a:r>
              <a:rPr lang="en-GB" dirty="0"/>
              <a:t>Looked into new states formed by these particles </a:t>
            </a:r>
          </a:p>
          <a:p>
            <a:r>
              <a:rPr lang="en-GB" dirty="0"/>
              <a:t>We did some basic analysis on the states 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F03FC6-2A55-4B95-996F-8671139765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4" y="4961467"/>
            <a:ext cx="1083733" cy="2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56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95A9-6376-4443-92C4-939EC648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C9E1-C821-42EB-B829-C6D63D130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33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3550166-D121-4D88-AA41-003761A6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43" y="2603564"/>
            <a:ext cx="5481985" cy="3442348"/>
          </a:xfrm>
        </p:spPr>
      </p:pic>
      <p:pic>
        <p:nvPicPr>
          <p:cNvPr id="7" name="Picture 6" descr="A picture containing flower&#10;&#10;Description automatically generated">
            <a:extLst>
              <a:ext uri="{FF2B5EF4-FFF2-40B4-BE49-F238E27FC236}">
                <a16:creationId xmlns:a16="http://schemas.microsoft.com/office/drawing/2014/main" id="{38BE2E01-3FFA-453E-B0D0-A9C94124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14" y="328857"/>
            <a:ext cx="2157457" cy="2162416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C694FE43-6630-4753-B3F8-25002A32F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35" y="177798"/>
            <a:ext cx="2414690" cy="2425766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49D75A4-903E-4593-9300-4F8677AB2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6" y="3667352"/>
            <a:ext cx="2542562" cy="2519449"/>
          </a:xfrm>
          <a:prstGeom prst="rect">
            <a:avLst/>
          </a:prstGeom>
        </p:spPr>
      </p:pic>
      <p:pic>
        <p:nvPicPr>
          <p:cNvPr id="13" name="Picture 12" descr="A picture containing room&#10;&#10;Description automatically generated">
            <a:extLst>
              <a:ext uri="{FF2B5EF4-FFF2-40B4-BE49-F238E27FC236}">
                <a16:creationId xmlns:a16="http://schemas.microsoft.com/office/drawing/2014/main" id="{A8F81247-63C5-4438-B21C-6439D9453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36" y="1199497"/>
            <a:ext cx="2510584" cy="2425766"/>
          </a:xfrm>
          <a:prstGeom prst="rect">
            <a:avLst/>
          </a:prstGeom>
        </p:spPr>
      </p:pic>
      <p:pic>
        <p:nvPicPr>
          <p:cNvPr id="15" name="Picture 14" descr="A picture containing umbrella, rain&#10;&#10;Description automatically generated">
            <a:extLst>
              <a:ext uri="{FF2B5EF4-FFF2-40B4-BE49-F238E27FC236}">
                <a16:creationId xmlns:a16="http://schemas.microsoft.com/office/drawing/2014/main" id="{76CEB988-1C2D-4B69-86B2-00C587C2C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14" y="4142166"/>
            <a:ext cx="2480934" cy="248093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319C7B-2C74-4262-8163-264A17B6503E}"/>
              </a:ext>
            </a:extLst>
          </p:cNvPr>
          <p:cNvCxnSpPr/>
          <p:nvPr/>
        </p:nvCxnSpPr>
        <p:spPr>
          <a:xfrm flipV="1">
            <a:off x="2887133" y="4482855"/>
            <a:ext cx="982134" cy="9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317EBB-6CEA-47B6-B38A-0686BC40C0AB}"/>
              </a:ext>
            </a:extLst>
          </p:cNvPr>
          <p:cNvCxnSpPr/>
          <p:nvPr/>
        </p:nvCxnSpPr>
        <p:spPr>
          <a:xfrm>
            <a:off x="4521200" y="2243667"/>
            <a:ext cx="423333" cy="56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4843AD-7148-477F-AC32-A606CE1F28FD}"/>
              </a:ext>
            </a:extLst>
          </p:cNvPr>
          <p:cNvCxnSpPr>
            <a:cxnSpLocks/>
          </p:cNvCxnSpPr>
          <p:nvPr/>
        </p:nvCxnSpPr>
        <p:spPr>
          <a:xfrm flipH="1">
            <a:off x="6827206" y="2491273"/>
            <a:ext cx="108446" cy="39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0EB5F2-D322-437A-AFFC-BC64C1AB07FB}"/>
              </a:ext>
            </a:extLst>
          </p:cNvPr>
          <p:cNvCxnSpPr>
            <a:cxnSpLocks/>
          </p:cNvCxnSpPr>
          <p:nvPr/>
        </p:nvCxnSpPr>
        <p:spPr>
          <a:xfrm flipH="1">
            <a:off x="7552267" y="2887197"/>
            <a:ext cx="1834370" cy="7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6B3CFF-1D47-48CE-AD1A-3E34B33DF684}"/>
              </a:ext>
            </a:extLst>
          </p:cNvPr>
          <p:cNvCxnSpPr>
            <a:cxnSpLocks/>
          </p:cNvCxnSpPr>
          <p:nvPr/>
        </p:nvCxnSpPr>
        <p:spPr>
          <a:xfrm>
            <a:off x="2992314" y="5438059"/>
            <a:ext cx="1308753" cy="37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86CA1-D3F1-4AAC-B339-010363F60F2B}"/>
              </a:ext>
            </a:extLst>
          </p:cNvPr>
          <p:cNvCxnSpPr>
            <a:cxnSpLocks/>
          </p:cNvCxnSpPr>
          <p:nvPr/>
        </p:nvCxnSpPr>
        <p:spPr>
          <a:xfrm flipH="1">
            <a:off x="8317011" y="5715268"/>
            <a:ext cx="8826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6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0398B-F2A8-45BA-AEAF-ACC088F7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Extension- New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CB1A-37D8-4E0D-8801-E8A9207B7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Modified phase equation to include 2 terms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Assumptions </a:t>
            </a:r>
          </a:p>
          <a:p>
            <a:pPr lvl="1"/>
            <a:r>
              <a:rPr lang="en-GB" dirty="0"/>
              <a:t> Identical Swarmalators </a:t>
            </a:r>
          </a:p>
          <a:p>
            <a:pPr lvl="1"/>
            <a:r>
              <a:rPr lang="en-GB" dirty="0"/>
              <a:t>No background flow </a:t>
            </a:r>
          </a:p>
          <a:p>
            <a:pPr lvl="1"/>
            <a:r>
              <a:rPr lang="en-GB" dirty="0"/>
              <a:t>The system has 4 parameters 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F51A3-0D8C-4660-AA68-257FA902B9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90" y="2520047"/>
            <a:ext cx="7751619" cy="18179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84E1F3-4BAC-4AC7-99A0-142484897BA7}"/>
              </a:ext>
            </a:extLst>
          </p:cNvPr>
          <p:cNvCxnSpPr>
            <a:cxnSpLocks/>
          </p:cNvCxnSpPr>
          <p:nvPr/>
        </p:nvCxnSpPr>
        <p:spPr>
          <a:xfrm flipH="1" flipV="1">
            <a:off x="8119533" y="4001294"/>
            <a:ext cx="1083734" cy="47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06FC91-1A03-4770-BEC6-78D9F82ECA4E}"/>
              </a:ext>
            </a:extLst>
          </p:cNvPr>
          <p:cNvSpPr txBox="1"/>
          <p:nvPr/>
        </p:nvSpPr>
        <p:spPr>
          <a:xfrm>
            <a:off x="9203267" y="4365841"/>
            <a:ext cx="167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Term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EF600-D9CE-4C94-BE66-E020CB10A3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709" y="4901232"/>
            <a:ext cx="879424" cy="2622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BCC251-14CA-48B9-8118-595CAA9E47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599" y="5323854"/>
            <a:ext cx="824686" cy="2486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5355C2-3BF6-4964-A014-23ED221474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67" y="5684461"/>
            <a:ext cx="1594514" cy="30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07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BDC-D30E-48F0-8C3F-67118841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New States!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497679B-342D-4B72-88C0-5F029CBA8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70182"/>
            <a:ext cx="3697287" cy="2478053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3078009-1190-4E0F-BBFE-3293F0E68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6642" y="536157"/>
            <a:ext cx="4505325" cy="221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D44661-951A-4E2E-9B28-E5AA3A91B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881" y="3015892"/>
            <a:ext cx="3451424" cy="30547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5A517B-DCEA-4E79-B1F7-F7F728861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969" y="4419414"/>
            <a:ext cx="3831518" cy="213680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83282B-4A04-4372-B137-D8CEDCDA53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084" y="3015892"/>
            <a:ext cx="3502711" cy="30638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D9BC25-4A90-4FB5-949C-DC8AD9594167}"/>
              </a:ext>
            </a:extLst>
          </p:cNvPr>
          <p:cNvSpPr txBox="1"/>
          <p:nvPr/>
        </p:nvSpPr>
        <p:spPr>
          <a:xfrm>
            <a:off x="1679510" y="3848235"/>
            <a:ext cx="18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Two cluster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12F93-24E1-41F5-ADB7-C69E45492D5A}"/>
              </a:ext>
            </a:extLst>
          </p:cNvPr>
          <p:cNvSpPr txBox="1"/>
          <p:nvPr/>
        </p:nvSpPr>
        <p:spPr>
          <a:xfrm>
            <a:off x="1385551" y="6492875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cluster with rogues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2CEC5-C0B6-4489-90AF-5D4E5A250205}"/>
              </a:ext>
            </a:extLst>
          </p:cNvPr>
          <p:cNvSpPr txBox="1"/>
          <p:nvPr/>
        </p:nvSpPr>
        <p:spPr>
          <a:xfrm>
            <a:off x="6912384" y="2646560"/>
            <a:ext cx="303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Three/four cluster state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75EB9-A4D0-48C6-89C1-2734108B0308}"/>
              </a:ext>
            </a:extLst>
          </p:cNvPr>
          <p:cNvSpPr txBox="1"/>
          <p:nvPr/>
        </p:nvSpPr>
        <p:spPr>
          <a:xfrm>
            <a:off x="5238269" y="6079767"/>
            <a:ext cx="279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 bimodal single cluster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1B51C3-C9FD-4418-90F2-6CD34B7A9E60}"/>
              </a:ext>
            </a:extLst>
          </p:cNvPr>
          <p:cNvSpPr txBox="1"/>
          <p:nvPr/>
        </p:nvSpPr>
        <p:spPr>
          <a:xfrm>
            <a:off x="8926113" y="6076138"/>
            <a:ext cx="256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Single cluster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00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7336-0803-43D5-81D1-43C83AA13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States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9AF7D-4D8A-4C05-B989-3347838949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924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 additional cluster states can be broadly classified as</a:t>
                </a:r>
              </a:p>
              <a:p>
                <a:pPr lvl="1"/>
                <a:r>
                  <a:rPr lang="en-GB" dirty="0"/>
                  <a:t>Static two cluster state</a:t>
                </a:r>
              </a:p>
              <a:p>
                <a:pPr lvl="1"/>
                <a:r>
                  <a:rPr lang="en-US" dirty="0"/>
                  <a:t>Static bimodal single cluster state.</a:t>
                </a:r>
              </a:p>
              <a:p>
                <a:pPr lvl="1"/>
                <a:r>
                  <a:rPr lang="en-US" dirty="0"/>
                  <a:t>Two cluster state with rogues</a:t>
                </a:r>
              </a:p>
              <a:p>
                <a:pPr lvl="1"/>
                <a:r>
                  <a:rPr lang="en-GB" dirty="0"/>
                  <a:t>Active three-four cluster state</a:t>
                </a:r>
              </a:p>
              <a:p>
                <a:pPr lvl="1"/>
                <a:r>
                  <a:rPr lang="en-GB" dirty="0"/>
                  <a:t>Active single cluster state</a:t>
                </a:r>
              </a:p>
              <a:p>
                <a:r>
                  <a:rPr lang="en-US" dirty="0"/>
                  <a:t>For most simulations, we chose J = 0.8, K = -0.5 </a:t>
                </a:r>
              </a:p>
              <a:p>
                <a:pPr lvl="1"/>
                <a:r>
                  <a:rPr lang="en-US" dirty="0"/>
                  <a:t>Showed </a:t>
                </a:r>
                <a:r>
                  <a:rPr lang="en-GB" dirty="0"/>
                  <a:t>most active </a:t>
                </a:r>
                <a:r>
                  <a:rPr lang="en-GB" dirty="0" err="1"/>
                  <a:t>spacial</a:t>
                </a:r>
                <a:r>
                  <a:rPr lang="en-GB" dirty="0"/>
                  <a:t> behaviour</a:t>
                </a:r>
              </a:p>
              <a:p>
                <a:pPr lvl="1"/>
                <a:r>
                  <a:rPr lang="en-GB" dirty="0"/>
                  <a:t>Simulations run with random initial conditions</a:t>
                </a:r>
              </a:p>
              <a:p>
                <a:pPr lvl="2"/>
                <a:r>
                  <a:rPr lang="en-GB" dirty="0"/>
                  <a:t>Position in 1x1 box</a:t>
                </a:r>
              </a:p>
              <a:p>
                <a:pPr lvl="2"/>
                <a:r>
                  <a:rPr lang="en-GB" dirty="0"/>
                  <a:t>Phase </a:t>
                </a:r>
              </a:p>
              <a:p>
                <a:pPr lvl="2"/>
                <a:r>
                  <a:rPr lang="en-US" dirty="0"/>
                  <a:t>Selected uniformly and random</a:t>
                </a:r>
              </a:p>
              <a:p>
                <a:r>
                  <a:rPr lang="en-US" dirty="0"/>
                  <a:t>The simulation was run with abs and </a:t>
                </a:r>
                <a:r>
                  <a:rPr lang="en-US" dirty="0" err="1"/>
                  <a:t>rel</a:t>
                </a:r>
                <a:r>
                  <a:rPr lang="en-US" dirty="0"/>
                  <a:t> tolerance 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29AF7D-4D8A-4C05-B989-3347838949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9243"/>
              </a:xfrm>
              <a:blipFill>
                <a:blip r:embed="rId3"/>
                <a:stretch>
                  <a:fillRect l="-928" t="-24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393444-AD83-4E39-99AD-AC5895014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21" y="3135085"/>
            <a:ext cx="3149617" cy="19777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29BAC7-F017-46E9-BCD3-64D1C0D2A41A}"/>
              </a:ext>
            </a:extLst>
          </p:cNvPr>
          <p:cNvCxnSpPr>
            <a:cxnSpLocks/>
          </p:cNvCxnSpPr>
          <p:nvPr/>
        </p:nvCxnSpPr>
        <p:spPr>
          <a:xfrm flipV="1">
            <a:off x="7509933" y="3606801"/>
            <a:ext cx="2446867" cy="517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EA1A41-05B0-423C-8FCA-ADA226D09C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4" y="5274732"/>
            <a:ext cx="946286" cy="25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8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9431E7-E1AB-4374-B62C-F8FB316F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Two Cluster State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9830B-121B-4927-ABAD-6EAD5211F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99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CE90-E276-403C-B9B0-E09254EBD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Two Cluster State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008630-D342-4E68-BB6D-0BC33E30B8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486" y="2049559"/>
            <a:ext cx="5470213" cy="36663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32A70-46D2-4585-86F4-EA8EDFD221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 &gt; 0, implies “like attract like”</a:t>
            </a:r>
          </a:p>
          <a:p>
            <a:r>
              <a:rPr lang="en-GB" dirty="0"/>
              <a:t>   </a:t>
            </a:r>
          </a:p>
          <a:p>
            <a:endParaRPr lang="en-GB" dirty="0"/>
          </a:p>
          <a:p>
            <a:r>
              <a:rPr lang="en-GB" dirty="0"/>
              <a:t>Note: K &lt; 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8C5DD4-80F7-489E-99AE-B0EB6D079C65}"/>
              </a:ext>
            </a:extLst>
          </p:cNvPr>
          <p:cNvSpPr txBox="1"/>
          <p:nvPr/>
        </p:nvSpPr>
        <p:spPr>
          <a:xfrm>
            <a:off x="737118" y="59995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BDB699-A4BF-47AB-A031-53A8D62AE0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8" y="5845732"/>
            <a:ext cx="3410743" cy="229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D1563-60C1-4A78-8B7A-B37571D3E8D8}"/>
              </a:ext>
            </a:extLst>
          </p:cNvPr>
          <p:cNvSpPr txBox="1"/>
          <p:nvPr/>
        </p:nvSpPr>
        <p:spPr>
          <a:xfrm>
            <a:off x="1938866" y="6176963"/>
            <a:ext cx="19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100 time steps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9BB9C-9581-4267-94DC-EEED5C6A31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233" y="2370667"/>
            <a:ext cx="4509817" cy="380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BF8B64-3993-4F4E-98D0-E4265A14F1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90" y="2886020"/>
            <a:ext cx="2089177" cy="26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CF6BFB-AC52-48ED-A420-3477B4F64946}"/>
              </a:ext>
            </a:extLst>
          </p:cNvPr>
          <p:cNvSpPr txBox="1"/>
          <p:nvPr/>
        </p:nvSpPr>
        <p:spPr>
          <a:xfrm>
            <a:off x="8223211" y="3810439"/>
            <a:ext cx="191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coupling</a:t>
            </a: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BDA9DA-73E0-41FF-8FBD-25D4B95342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14" y="4275488"/>
            <a:ext cx="825040" cy="2635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59CFFC-FE5A-4AD4-ADF6-F45E3622F2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35" y="3863315"/>
            <a:ext cx="825042" cy="2635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B418B9-AC05-47EE-AED1-14B43E3F6891}"/>
              </a:ext>
            </a:extLst>
          </p:cNvPr>
          <p:cNvSpPr txBox="1"/>
          <p:nvPr/>
        </p:nvSpPr>
        <p:spPr>
          <a:xfrm>
            <a:off x="8299257" y="4179771"/>
            <a:ext cx="176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coupling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9D8F40-0CF4-4EFF-9644-69CD64633ED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54" y="4645413"/>
            <a:ext cx="1232331" cy="29869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E157AE-6834-4F33-AEF2-78CC5E51F4EA}"/>
              </a:ext>
            </a:extLst>
          </p:cNvPr>
          <p:cNvCxnSpPr>
            <a:cxnSpLocks/>
          </p:cNvCxnSpPr>
          <p:nvPr/>
        </p:nvCxnSpPr>
        <p:spPr>
          <a:xfrm>
            <a:off x="8763000" y="4786293"/>
            <a:ext cx="833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624666-36FB-4D8F-8B37-226F2BBB3289}"/>
              </a:ext>
            </a:extLst>
          </p:cNvPr>
          <p:cNvSpPr txBox="1"/>
          <p:nvPr/>
        </p:nvSpPr>
        <p:spPr>
          <a:xfrm>
            <a:off x="9671639" y="4601626"/>
            <a:ext cx="176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cluster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156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1603.3"/>
  <p:tag name="LATEXADDIN" val="\documentclass{article}&#10;\usepackage{amsmath}&#10;\pagestyle{empty}&#10;\begin{document}&#10;&#10;&#10;$$\frac{d \theta_{i}}{d t}=\omega_{i}+\frac{K}{N} \sum_{j=1}^{N} \sin \left(\theta_{j}-\theta_{i}\right)$$&#10;&#10;\end{document}"/>
  <p:tag name="IGUANATEXSIZE" val="28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5.6918"/>
  <p:tag name="LATEXADDIN" val="\documentclass{article}&#10;\usepackage{amsmath}&#10;\pagestyle{empty}&#10;\begin{document}&#10;&#10;$\in [-\pi,\pi]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65.017"/>
  <p:tag name="LATEXADDIN" val="\documentclass{article}&#10;\usepackage{amsmath}&#10;\pagestyle{empty}&#10;\begin{document}&#10;&#10;\(N = 100\), \(\gamma_1 = 1/3\), and \(\gamma_2 = -0.5\)&#10;&#10;&#10;\end{document}"/>
  <p:tag name="IGUANATEXSIZE" val="18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.4754"/>
  <p:tag name="ORIGINALWIDTH" val="2329.209"/>
  <p:tag name="LATEXADDIN" val="\documentclass{article}&#10;\usepackage{amsmath}&#10;\pagestyle{empty}&#10;\begin{document}&#10;&#10;$\dot{\theta}_{i}=\frac{K}{N} \sum_{j \neq i}^{N} \frac{\gamma_1 \sin\left(\theta_{j}-\theta_{i}\right) + \gamma_2 \sin \left(2 \left(\theta_j -\theta_i\right)\right) }{\left|\mathbf{x}_{j}-\mathbf{x}_{i}\right|} = 0$&#10;&#10;&#10;\end{document}"/>
  <p:tag name="IGUANATEXSIZE" val="28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85.6393"/>
  <p:tag name="LATEXADDIN" val="\documentclass{article}&#10;\usepackage{amsmath}&#10;\pagestyle{empty}&#10;\begin{document}&#10;&#10;&#10;$\Rightarrow \theta_i = C, C + \pi $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$\gamma_2 &lt; 0$&#10;&#10;&#10;\end{document}"/>
  <p:tag name="IGUANATEXSIZE" val="2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&#10;$\gamma_1 &gt; 0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&#10;\(|\gamma_2| &gt; |\gamma_1|\)&#10;&#10;\end{document}"/>
  <p:tag name="IGUANATEXSIZE" val="28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09.4488"/>
  <p:tag name="LATEXADDIN" val="\documentclass{article}&#10;\usepackage{amsmath}&#10;\pagestyle{empty}&#10;\begin{document}&#10;&#10;&#10;$\mod 2\pi$&#10;&#10;\end{document}"/>
  <p:tag name="IGUANATEXSIZE" val="1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49228"/>
  <p:tag name="ORIGINALWIDTH" val="195.7255"/>
  <p:tag name="LATEXADDIN" val="\documentclass{article}&#10;\usepackage{amsmath}&#10;\pagestyle{empty}&#10;\begin{document}&#10;&#10;&#10;$\approx \pi$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956.8804"/>
  <p:tag name="LATEXADDIN" val="\documentclass{article}&#10;\usepackage{amsmath}&#10;\pagestyle{empty}&#10;\begin{document}&#10;&#10;&#10;\(\epsilon \approx 2.6074 \times 10^{-9}\)&#10;&#10;\end{document}"/>
  <p:tag name="IGUANATEXSIZE" val="28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0.2025"/>
  <p:tag name="ORIGINALWIDTH" val="2471.691"/>
  <p:tag name="LATEXADDIN" val="\documentclass{article}&#10;\usepackage{amsmath}&#10;\pagestyle{empty}&#10;\begin{document}&#10;&#10;$$\frac{d \theta_{i}}{d t}=\omega_{i}+\frac{K}{N} \sum_{j=1}^{N} \sin \left(\theta_{j}-\theta_{i}\right) + \sin 2\left(\theta_{j}-\theta_{i}\right)$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.9587"/>
  <p:tag name="ORIGINALWIDTH" val="2636.67"/>
  <p:tag name="LATEXADDIN" val="\documentclass{article}&#10;\usepackage{amsmath}&#10;\pagestyle{empty}&#10;\begin{document}&#10;&#10;\begin{align*} %% Fix this stupid sum SIghISHFISHFOA&#10;            \mathbf{C}_0 = \frac{1}{N_0} \sum_{i \in S_0 } \mathbf{x}_i &amp;&amp; \mathbf{C}_\pi = \frac{1}{N_\pi} \sum_{i \in S_\pi } \mathbf{x}_i ,&#10;        \end{align*}&#10;&#10;&#10;\end{document}"/>
  <p:tag name="IGUANATEXSIZE" val="20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40.9824"/>
  <p:tag name="LATEXADDIN" val="\documentclass{article}&#10;\usepackage{amsmath}&#10;\pagestyle{empty}&#10;\begin{document}&#10;&#10;$\mathbf{C}_0$&#10;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4.1582"/>
  <p:tag name="ORIGINALWIDTH" val="2975.628"/>
  <p:tag name="LATEXADDIN" val="\documentclass{article}&#10;\usepackage{amsmath}&#10;\pagestyle{empty}&#10;\begin{document}&#10;&#10;\begin{gather*}&#10;            N_0 \dot{\mathbf{C}}_0 = \sum_{i \in S_0} \dot{\mathbf{x}}_i \\&#10;            = \sum_{i \in S_0} \sum_{j=1}^N \left(\frac{\mathbf{x}_j - \mathbf{x}_i}{|\mathbf{x}_j - \mathbf{x}_i|} \left(1 + J \cos (\theta_j - \theta_i)\right) - \frac{\mathbf{x}_j - \mathbf{x}_i}{|\mathbf{x}_j - \mathbf{x}_i|^2}\right) &#10;        \end{gather*}&#10;&#10;&#10;\end{document}"/>
  <p:tag name="IGUANATEXSIZE" val="20"/>
  <p:tag name="IGUANATEXCURSOR" val="412"/>
  <p:tag name="TRANSPARENCY" val="True"/>
  <p:tag name="FILENAME" val=""/>
  <p:tag name="LATEXENGINEID" val="0"/>
  <p:tag name="TEMPFOLDER" val="c:\temp\"/>
  <p:tag name="LATEXFORMHEIGHT" val="456.75"/>
  <p:tag name="LATEXFORMWIDTH" val="707.2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90.251"/>
  <p:tag name="ORIGINALWIDTH" val="4770.154"/>
  <p:tag name="LATEXADDIN" val="\documentclass{article}&#10;\usepackage{amsmath}&#10;\pagestyle{empty}&#10;\begin{document}&#10;\begin{gather*}&#10;            N_0 \dot{\mathbf{C}}_0 = \sum_{i \in S_0} \dot{\mathbf{x}}_i \\&#10;            = \sum_{i \in S_0} \sum_{j=1}^N \left(\frac{\mathbf{x}_j - \mathbf{x}_i}{|\mathbf{x}_j - \mathbf{x}_i|} \left(1 + J \cos (\theta_j - \theta_i)\right) - \frac{\mathbf{x}_j - \mathbf{x}_i}{|\mathbf{x}_j - \mathbf{x}_i|^2}\right) \\&#10;            = \sum_{i \in S_0} \left(\underbrace{\sum_{j \in S_0} \left(\frac{\mathbf{x}_j - \mathbf{x}_i}{|\mathbf{x}_j - \mathbf{x}_i|} \left(1 + J \right) - \frac{\mathbf{x}_j - \mathbf{x}_i}{|\mathbf{x}_j - \mathbf{x}_i|^2}\right) }_{\text{=0,since pair wise cancellation}} + \sum_{j \in S_\pi} \left(\frac{\mathbf{x}_j - \mathbf{x}_i}{|\mathbf{x}_j - \mathbf{x}_i|} \left(1 + J \right) - \frac{\mathbf{x}_j - \mathbf{x}_i}{|\mathbf{x}_j - \mathbf{x}_i|^2}\right)\right) \\&#10;            = \sum_{i \in S_0} \sum_{j \in S_\pi} \frac{\mathbf{x}_j - \mathbf{x}_i}{|\mathbf{x}_j - \mathbf{x}_i|^2} \left((1+J) |\mathbf{x}_j - \mathbf{x}_i| - 1\right)&#10;        \end{gather*}&#10;&#10;&#10;&#10;\end{document}"/>
  <p:tag name="IGUANATEXSIZE" val="20"/>
  <p:tag name="IGUANATEXCURSOR" val="1083"/>
  <p:tag name="TRANSPARENCY" val="True"/>
  <p:tag name="FILENAME" val=""/>
  <p:tag name="LATEXENGINEID" val="0"/>
  <p:tag name="TEMPFOLDER" val="c:\temp\"/>
  <p:tag name="LATEXFORMHEIGHT" val="312"/>
  <p:tag name="LATEXFORMWIDTH" val="793.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390.326"/>
  <p:tag name="LATEXADDIN" val="\documentclass{article}&#10;\usepackage{amsmath}&#10;\pagestyle{empty}&#10;\begin{document}&#10;&#10;\(|\mathbf{x}_j - \mathbf{x}_i| \approx |\mathbf{C}_0 - \mathbf{C}_\pi| = r\)&#10;&#10;&#10;\end{document}"/>
  <p:tag name="IGUANATEXSIZE" val="28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0.109"/>
  <p:tag name="ORIGINALWIDTH" val="2260.967"/>
  <p:tag name="LATEXADDIN" val="\documentclass{article}&#10;\usepackage{amsmath}&#10;\pagestyle{empty}&#10;\begin{document}&#10;&#10;&#10;\begin{align}&#10;            N_0 \dot{\mathbf{C}}_0 &amp;\approx \sum_{i \in S_0} \sum_{j \in S_\pi} \frac{\mathbf{x}_j - \mathbf{x}_i}{r^2} \left((1+J) r - 1\right) \nonumber \\&#10;            &amp;= \frac{(1+J) r - 1}{r^2} \left(\sum_{i \in S_0} \sum_{j \in S_\pi} \mathbf{x}_j - \mathbf{x}_i\right) \nonumber\\&#10;            \dot{\mathbf{C}}_0 &amp;= N_\pi \frac{(1+J) r - 1}{r^2} (\mathbf{C}_\pi - \mathbf{C}_0). \nonumber&#10;        \end{align}&#10;&#10;\end{document}"/>
  <p:tag name="IGUANATEXSIZE" val="28"/>
  <p:tag name="IGUANATEXCURSOR" val="4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784.777"/>
  <p:tag name="LATEXADDIN" val="\documentclass{article}&#10;\usepackage{amsmath}&#10;\pagestyle{empty}&#10;\begin{document}&#10;&#10;&#10;\begin{align}&#10;            \dot{\mathbf{C}}_\pi &amp;= N_0 \frac{(1+J) r - 1}{r^2} (\mathbf{C}_0 - \mathbf{C}_\pi). \nonumber&#10;        \end{align}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919"/>
  <p:tag name="ORIGINALWIDTH" val="2338.958"/>
  <p:tag name="LATEXADDIN" val="\documentclass{article}&#10;\usepackage{amsmath}&#10;\pagestyle{empty}&#10;\begin{document}&#10;&#10;\begin{align*}&#10;            \dot{\mathbf{C}}_0 - \dot{\mathbf{C}}_\pi &amp;= -N \left(\frac{(1-J)r -1}{r^2}\right)(\mathbf{C}_0 - \mathbf{C}_\pi) \nonumber \\&#10;            \Rightarrow \dfrac{dr}{dt} &amp;= -N \left(\frac{(1-J)r -1}{r}\right).         \end{align*}&#10;&#10;&#10;\end{document}"/>
  <p:tag name="IGUANATEXSIZE" val="28"/>
  <p:tag name="IGUANATEXCURSOR" val="3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590.1762"/>
  <p:tag name="LATEXADDIN" val="\documentclass{article}&#10;\usepackage{amsmath}&#10;\pagestyle{empty}&#10;\begin{document}&#10;&#10;$$r^* = \frac{1}{1-J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26.6967"/>
  <p:tag name="LATEXADDIN" val="\documentclass{article}&#10;\usepackage{amsmath}&#10;\pagestyle{empty}&#10;\begin{document}&#10;&#10;&#10;\(N,K,\gamma_1\)&#10;&#10;\end{document}"/>
  <p:tag name="IGUANATEXSIZE" val="2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3.8958"/>
  <p:tag name="ORIGINALWIDTH" val="3136.108"/>
  <p:tag name="LATEXADDIN" val="\documentclass{article}&#10;\usepackage{amsmath}&#10;\pagestyle{empty}&#10;\begin{document}&#10;&#10;&#10;\begin{gather*}&#10;        \dot{\mathbf{x}}_{i}=\mathbf{v}_{i}+\frac{1}{N} \sum_{j=1}^{N}\left[\mathbf{I}_{\mathrm{att}}\left(\mathbf{x}_{j}-\mathbf{x}_{i}\right) F\left(\theta_{j}   -\theta_{i}\right)-\mathbf{I}_{\mathrm{rep}}\left(\mathbf{x}_{j}-\mathbf{x}_{i}    \right)\right] \\&#10;        \dot{\theta}_{i}=\omega_{i}+\frac{K}{N} \sum_{j=1}^{N} H_{\mathrm{att}}\left(\theta_{j}-\theta_{i}\right) G\left(\mathbf{x}_{j}-\mathbf{x}_{i}\right)&#10;    \end{gather*}&#10;&#10;\end{document}"/>
  <p:tag name="IGUANATEXSIZE" val="28"/>
  <p:tag name="IGUANATEXCURSOR" val="5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07.2366"/>
  <p:tag name="LATEXADDIN" val="\documentclass{article}&#10;\usepackage{amsmath}&#10;\pagestyle{empty}&#10;\begin{document}&#10;&#10;&#10;\(\gamma_2\)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453.6933"/>
  <p:tag name="LATEXADDIN" val="\documentclass{article}&#10;\usepackage{amsmath}&#10;\pagestyle{empty}&#10;\begin{document}&#10;&#10;&#10;$J \geq 1 \Rightarrow$&#10;&#10;\end{document}"/>
  <p:tag name="IGUANATEXSIZE" val="28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.48898"/>
  <p:tag name="ORIGINALWIDTH" val="557.9302"/>
  <p:tag name="LATEXADDIN" val="\documentclass{article}&#10;\usepackage{amsmath}&#10;\pagestyle{empty}&#10;\begin{document}&#10;&#10;&#10;$r^* = 1.428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54.331"/>
  <p:tag name="LATEXADDIN" val="\documentclass{article}&#10;\usepackage{amsmath}&#10;\pagestyle{empty}&#10;\begin{document}&#10;&#10;&#10;\(\gamma_1 = 2/3\), and \(\gamma_2 = -1/3\)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04.237"/>
  <p:tag name="LATEXADDIN" val="\documentclass{article}&#10;\usepackage{amsmath}&#10;\pagestyle{empty}&#10;\begin{document}&#10;&#10;$\gamma_1$&#10;&#10;&#10;\end{document}"/>
  <p:tag name="IGUANATEXSIZE" val="2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07.2366"/>
  <p:tag name="LATEXADDIN" val="\documentclass{article}&#10;\usepackage{amsmath}&#10;\pagestyle{empty}&#10;\begin{document}&#10;&#10;&#10;$\gamma_2$&#10;&#10;\end{document}"/>
  <p:tag name="IGUANATEXSIZE" val="2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66.4417"/>
  <p:tag name="LATEXADDIN" val="\documentclass{article}&#10;\usepackage{amsmath}&#10;\pagestyle{empty}&#10;\begin{document}&#10;&#10;&#10;\(\gamma_1 = 2/3\)&#10;&#10;\end{document}"/>
  <p:tag name="IGUANATEXSIZE" val="2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63.1796"/>
  <p:tag name="LATEXADDIN" val="\documentclass{article}&#10;\usepackage{amsmath}&#10;\pagestyle{empty}&#10;\begin{document}&#10;&#10;&#10;\(\gamma_2 = -1/3\)&#10;&#10;\end{document}"/>
  <p:tag name="IGUANATEXSIZE" val="2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09.4488"/>
  <p:tag name="LATEXADDIN" val="\documentclass{article}&#10;\usepackage{amsmath}&#10;\pagestyle{empty}&#10;\begin{document}&#10;&#10;&#10;$\mod 2\pi$&#10;&#10;\end{document}"/>
  <p:tag name="IGUANATEXSIZE" val="1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49228"/>
  <p:tag name="ORIGINALWIDTH" val="195.7255"/>
  <p:tag name="LATEXADDIN" val="\documentclass{article}&#10;\usepackage{amsmath}&#10;\pagestyle{empty}&#10;\begin{document}&#10;&#10;&#10;$\approx \pi$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.4439"/>
  <p:tag name="ORIGINALWIDTH" val="3321.335"/>
  <p:tag name="LATEXADDIN" val="\documentclass{article}&#10;\usepackage{amsmath}&#10;\pagestyle{empty}&#10;\begin{document}&#10;&#10;$$\dot{\mathbf{x}}_{i}=\mathbf{v}_{i}+\frac{1}{N}\left[\sum_{j \neq i}^{N} \frac{\mathbf{x}_{j}-\mathbf{x}_{i}}{\left|\mathbf{x}_{j}-\mathbf{x}_{i}\right|}\left(1+J \cos \left(\theta_{j}-\theta_{i}\right)\right)- \frac{\mathbf{x}_{j}-\mathbf{x}_{i}}{\left|\mathbf{x}_{j}-\mathbf{x}_{i}\right|^{2}}\right]$$&#10;&#10;&#10;\end{document}"/>
  <p:tag name="IGUANATEXSIZE" val="20"/>
  <p:tag name="IGUANATEXCURSOR" val="2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472"/>
  <p:tag name="ORIGINALWIDTH" val="215.2231"/>
  <p:tag name="LATEXADDIN" val="\documentclass{article}&#10;\usepackage{amsmath}&#10;\pagestyle{empty}&#10;\begin{document}&#10;&#10;&#10;$$\approx \frac{\pi}{2}$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49228"/>
  <p:tag name="ORIGINALWIDTH" val="195.7255"/>
  <p:tag name="LATEXADDIN" val="\documentclass{article}&#10;\usepackage{amsmath}&#10;\pagestyle{empty}&#10;\begin{document}&#10;&#10;&#10;$\approx \pi$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472"/>
  <p:tag name="ORIGINALWIDTH" val="215.2231"/>
  <p:tag name="LATEXADDIN" val="\documentclass{article}&#10;\usepackage{amsmath}&#10;\pagestyle{empty}&#10;\begin{document}&#10;&#10;&#10;$$\approx \frac{\pi}{2}$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34.721"/>
  <p:tag name="LATEXADDIN" val="\documentclass{article}&#10;\usepackage{amsmath}&#10;\pagestyle{empty}&#10;\begin{document}&#10;&#10;$J = -0.8,K = -0.5,\gamma_1 = 2/3, \gamma_2 = -1/3$&#10;&#10;&#10;\end{document}"/>
  <p:tag name="IGUANATEXSIZE" val="28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37.9077"/>
  <p:tag name="LATEXADDIN" val="\documentclass{article}&#10;\usepackage{amsmath}&#10;\pagestyle{empty}&#10;\begin{document}&#10;&#10;\(K &gt; 0, \gamma_1 &lt; 0\)&#10;&#10;&#10;\end{document}"/>
  <p:tag name="IGUANATEXSIZE" val="28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296.9629"/>
  <p:tag name="LATEXADDIN" val="\documentclass{article}&#10;\usepackage{amsmath}&#10;\pagestyle{empty}&#10;\begin{document}&#10;&#10;&#10;$J &lt; 0$&#10;&#10;\end{document}"/>
  <p:tag name="IGUANATEXSIZE" val="2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&#10;\(\gamma_2 &gt; 0\)&#10;&#10;\end{document}"/>
  <p:tag name="IGUANATEXSIZE" val="2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37.9077"/>
  <p:tag name="LATEXADDIN" val="\documentclass{article}&#10;\usepackage{amsmath}&#10;\pagestyle{empty}&#10;\begin{document}&#10;&#10;&#10;\(K &lt; 0, \gamma_1&gt;0\)&#10;&#10;\end{document}"/>
  <p:tag name="IGUANATEXSIZE" val="28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342.7072"/>
  <p:tag name="LATEXADDIN" val="\documentclass{article}&#10;\usepackage{amsmath}&#10;\pagestyle{empty}&#10;\begin{document}&#10;&#10;\(\gamma_2 &lt; 0\)&#10;&#10;&#10;\end{document}"/>
  <p:tag name="IGUANATEXSIZE" val="2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107.2366"/>
  <p:tag name="LATEXADDIN" val="\documentclass{article}&#10;\usepackage{amsmath}&#10;\pagestyle{empty}&#10;\begin{document}&#10;&#10;&#10;$\gamma_2$&#10;&#10;\end{document}"/>
  <p:tag name="IGUANATEXSIZE" val="2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1546.307"/>
  <p:tag name="LATEXADDIN" val="\documentclass{article}&#10;\usepackage{amsmath}&#10;\pagestyle{empty}&#10;\begin{document}&#10;&#10;&#10;$$\dot{\theta}_{i}=\omega_{i}+\frac{K}{N} \sum_{j \neq i}^{N} \frac{\sin \left(\theta_{j}-\theta_{i}\right)}{\left|\mathbf{x}_{j}-\mathbf{x}_{i}\right|}$$&#10;&#10;\end{document}"/>
  <p:tag name="IGUANATEXSIZE" val="20"/>
  <p:tag name="IGUANATEXCURSOR" val="2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.49228"/>
  <p:tag name="ORIGINALWIDTH" val="195.7255"/>
  <p:tag name="LATEXADDIN" val="\documentclass{article}&#10;\usepackage{amsmath}&#10;\pagestyle{empty}&#10;\begin{document}&#10;&#10;&#10;$\approx \pi$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296.9629"/>
  <p:tag name="LATEXADDIN" val="\documentclass{article}&#10;\usepackage{amsmath}&#10;\pagestyle{empty}&#10;\begin{document}&#10;&#10;&#10;$J = 0$&#10;&#10;\end{document}"/>
  <p:tag name="IGUANATEXSIZE" val="2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472"/>
  <p:tag name="ORIGINALWIDTH" val="75.74055"/>
  <p:tag name="LATEXADDIN" val="\documentclass{article}&#10;\usepackage{amsmath}&#10;\pagestyle{empty}&#10;\begin{document}&#10;&#10;$$\frac{\pi}{2}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.9517"/>
  <p:tag name="ORIGINALWIDTH" val="3366.329"/>
  <p:tag name="LATEXADDIN" val="\documentclass{article}&#10;\usepackage{amsmath}&#10;\pagestyle{empty}&#10;\begin{document}&#10;&#10;&#10;\begin{align}&#10;            \mathbf{J} = \left(\frac{\partial \theta_i}{\partial \theta_j}\right)&#10;            = \frac{K}{N}\begin{cases}&#10;                -\sum_{k \neq i} \frac{\gamma_1 \cos\left(\theta_{k}-\theta_{i}\right) + 2 \gamma_2 \cos \left(2 \left(\theta_k -\theta_i\right)\right) }{\left|\mathbf{x}_{k}-\mathbf{x}_{i}\right|} &amp; i = j  \\&#10;                \frac{\gamma_1 \cos\left(\theta_{j}-\theta_{i}\right) + 2 \gamma_2 \cos \left(2 \left(\theta_j -\theta_i\right)\right) }{\left|\mathbf{x}_{j}-\mathbf{x}_{i}\right|} &amp; i \neq j&#10;            \end{cases} \nonumber&#10;        \end{align}&#10;&#10;\end{document}"/>
  <p:tag name="IGUANATEXSIZE" val="20"/>
  <p:tag name="IGUANATEXCURSOR" val="6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68.2039"/>
  <p:tag name="LATEXADDIN" val="\documentclass{article}&#10;\usepackage{amsmath}&#10;\pagestyle{empty}&#10;\begin{document}&#10;&#10;\(\mathbf{J} \vec{1} = \vec{0}\)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19.4601"/>
  <p:tag name="LATEXADDIN" val="\documentclass{article}&#10;\usepackage{amsmath}&#10;\pagestyle{empty}&#10;\begin{document}&#10;&#10;&#10;\(\theta_i = 0\)&#10;&#10;\end{document}"/>
  <p:tag name="IGUANATEXSIZE" val="2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929.1339"/>
  <p:tag name="LATEXADDIN" val="\documentclass{article}&#10;\usepackage{amsmath}&#10;\pagestyle{empty}&#10;\begin{document}&#10;&#10;&#10;\(A_{ij} = |\mathbf{x}_j - \mathbf{x}_i|^{-1}\)&#10;&#10;\end{document}"/>
  <p:tag name="IGUANATEXSIZE" val="28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389.9513"/>
  <p:tag name="LATEXADDIN" val="\documentclass{article}&#10;\usepackage{amsmath}&#10;\pagestyle{empty}&#10;\begin{document}&#10;&#10;\(A_{ii} = 0\)&#10;&#10;&#10;\end{document}"/>
  <p:tag name="IGUANATEXSIZE" val="28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1.612"/>
  <p:tag name="ORIGINALWIDTH" val="2212.223"/>
  <p:tag name="LATEXADDIN" val="\documentclass{article}&#10;\usepackage{amsmath}&#10;\pagestyle{empty}&#10;\begin{document}&#10;&#10;\begin{align}&#10;            \left.\mathbf{J}\right|_{\theta_i = 0} &amp;= \frac{K}{N}\begin{cases}&#10;                -\sum_{k} A_{ik} (\gamma_1 + 2\gamma_2) &amp; i = j  \nonumber \\&#10;                A_{ij}(\gamma_1 + 2\gamma_2) &amp; i \neq j&#10;            \end{cases}\\&#10;            &amp;= -\frac{K}{N}(\gamma_1 + 2\gamma_2) \begin{cases}&#10;                \sum_{k} A_{ik} &amp; i = j \nonumber\\&#10;                -A_{ij} &amp; i \neq j&#10;            \end{cases}\\&#10;            &amp;= -\frac{K}{N}(\gamma_1 + 2\gamma_2) \mathbf{M} \nonumber&#10;        \end{align}&#10;&#10;&#10;\end{document}"/>
  <p:tag name="IGUANATEXSIZE" val="20"/>
  <p:tag name="IGUANATEXCURSOR" val="5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909.261"/>
  <p:tag name="LATEXADDIN" val="\documentclass{article}&#10;\usepackage{amsmath}&#10;\pagestyle{empty}&#10;\begin{document}&#10;&#10;\begin{align}&#10;            \mathbf{J} : \begin{cases}&#10;                \lambda_i \geq 0 &amp; \text{if } -K(\gamma_1 + 2\gamma_2) &gt; 0 \\&#10;                \lambda_i = 0 &amp; \text{if } -K(\gamma_1 + 2\gamma_2) = 0 \\&#10;                \lambda_i \leq 0 &amp; \text{if } -K(\gamma_1 + 2\gamma_2) &lt; 0 &#10;            \end{cases} \nonumber&#10;        \end{align}&#10;&#10;&#10;\end{document}"/>
  <p:tag name="IGUANATEXSIZE" val="20"/>
  <p:tag name="IGUANATEXCURSOR" val="3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4.6382"/>
  <p:tag name="ORIGINALWIDTH" val="3814.773"/>
  <p:tag name="LATEXADDIN" val="\documentclass{article}&#10;\usepackage{amsmath}&#10;\pagestyle{empty}&#10;\begin{document}&#10;&#10;\begin{gather} &#10;        \dot{\mathbf{x}}_{i}=\mathbf{v}_{i}+\frac{1}{N}\left[\sum_{j \neq i}^{N} \frac  {\mathbf{x}_{j}-\mathbf{x}_{i}}{\left|\mathbf{x}_{j}-\mathbf{x}_{i}\right|}\left  (1+J \cos \left(\theta_{j}-\theta_{i}\right)\right)-\frac{\mathbf{x}_{j}-\mathbf{x}_{i}}{\left|\mathbf{x}_{j}-\mathbf{x}_{i}\right|^{2}}\right] \label{eq:space} \\&#10;        \dot{\theta}_{i}=\omega_{i}+\frac{K}{N} \sum_{j \neq i}^{N} \frac{\gamma_1 \sin\left(\theta_{j}-\theta_{i}\right) + \gamma_2 \sin \left(2 \left(\theta_j -\theta_i\right)\right) }{\left|\mathbf{x}_{j}-\mathbf{x}_{i}\right|} \label{eq:phase}&#10;    \end{gather}&#10;&#10;&#10;\end{document}"/>
  <p:tag name="IGUANATEXSIZE" val="20"/>
  <p:tag name="IGUANATEXCURSOR" val="6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127.109"/>
  <p:tag name="LATEXADDIN" val="\documentclass{article}&#10;\usepackage{amsmath}&#10;\pagestyle{empty}&#10;\begin{document}&#10;&#10;\(\gamma_1 + 2\gamma_2 = 0.005 &gt; 0\)&#10;&#10;&#10;\end{document}"/>
  <p:tag name="IGUANATEXSIZE" val="28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01.3873"/>
  <p:tag name="LATEXADDIN" val="\documentclass{article}&#10;\usepackage{amsmath}&#10;\pagestyle{empty}&#10;\begin{document}&#10;&#10;&#10;$\gamma_1 = 2/3 - 0.005$&#10;&#10;&#10;\end{document}"/>
  <p:tag name="IGUANATEXSIZE" val="28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98.1252"/>
  <p:tag name="LATEXADDIN" val="\documentclass{article}&#10;\usepackage{amsmath}&#10;\pagestyle{empty}&#10;\begin{document}&#10;&#10;&#10;$\gamma_2 = -1/3 + 0.005$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36.9704"/>
  <p:tag name="LATEXADDIN" val="\documentclass{article}&#10;\usepackage{amsmath}&#10;\pagestyle{empty}&#10;\begin{document}&#10;&#10;&#10;\(10^{-8}\)&#10;&#10;\end{document}"/>
  <p:tag name="IGUANATEXSIZE" val="2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7.1653"/>
  <p:tag name="LATEXADDIN" val="\documentclass{article}&#10;\usepackage{amsmath}&#10;\pagestyle{empty}&#10;\begin{document}&#10;&#10;&#10;$\gamma_1 + 2\gamma_2 = 0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7.1653"/>
  <p:tag name="LATEXADDIN" val="\documentclass{article}&#10;\usepackage{amsmath}&#10;\pagestyle{empty}&#10;\begin{document}&#10;&#10;$\gamma_1 + 2\gamma_2 &lt; 0$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12.111"/>
  <p:tag name="LATEXADDIN" val="\documentclass{article}&#10;\usepackage{amsmath}&#10;\pagestyle{empty}&#10;\begin{document}&#10;&#10;\(\gamma_1 = 2/3\), \(\gamma_2 = -1/3\)&#10;&#10;&#10;\end{document}"/>
  <p:tag name="IGUANATEXSIZE" val="28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236.9704"/>
  <p:tag name="LATEXADDIN" val="\documentclass{article}&#10;\usepackage{amsmath}&#10;\pagestyle{empty}&#10;\begin{document}&#10;&#10;&#10;\(10^{-8}\)&#10;&#10;\end{document}"/>
  <p:tag name="IGUANATEXSIZE" val="2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677.1653"/>
  <p:tag name="LATEXADDIN" val="\documentclass{article}&#10;\usepackage{amsmath}&#10;\pagestyle{empty}&#10;\begin{document}&#10;&#10;&#10;\(\gamma_1 + 2\gamma_2 \leq 0\)&#10;&#10;\end{document}"/>
  <p:tag name="IGUANATEXSIZE" val="28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835.3956"/>
  <p:tag name="LATEXADDIN" val="\documentclass{article}&#10;\usepackage{amsmath}&#10;\pagestyle{empty}&#10;\begin{document}&#10;&#10;\(\gamma_1 + 2\gamma_2 \geq 0.09\)&#10;&#10;&#10;\end{document}"/>
  <p:tag name="IGUANATEXSIZE" val="28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41.9572"/>
  <p:tag name="LATEXADDIN" val="\documentclass{article}&#10;\usepackage{amsmath}&#10;\pagestyle{empty}&#10;\begin{document}&#10;&#10;$\omega_i = 0$&#10;&#10;&#10;\end{document}"/>
  <p:tag name="IGUANATEXSIZE" val="2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12.111"/>
  <p:tag name="LATEXADDIN" val="\documentclass{article}&#10;\usepackage{amsmath}&#10;\pagestyle{empty}&#10;\begin{document}&#10;&#10;\(\gamma_1 = 2/3\), \(\gamma_2 = -1/3\)&#10;&#10;&#10;\end{document}"/>
  <p:tag name="IGUANATEXSIZE" val="28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12.111"/>
  <p:tag name="LATEXADDIN" val="\documentclass{article}&#10;\usepackage{amsmath}&#10;\pagestyle{empty}&#10;\begin{document}&#10;&#10;\(\gamma_1 = 2/3\), \(\gamma_2 = -1/3\)&#10;&#10;&#10;\end{document}"/>
  <p:tag name="IGUANATEXSIZE" val="28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54.9306"/>
  <p:tag name="LATEXADDIN" val="\documentclass{article}&#10;\usepackage{amsmath}&#10;\pagestyle{empty}&#10;\begin{document}&#10;&#10;&#10;$F(\theta_j - \theta_1)$&#10;&#10;\end{document}"/>
  <p:tag name="IGUANATEXSIZE" val="24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38.2077"/>
  <p:tag name="LATEXADDIN" val="\documentclass{article}&#10;\usepackage{amsmath}&#10;\pagestyle{empty}&#10;\begin{document}&#10;&#10;&#10;$\mathbf{v}_i = 0$&#10;&#10;\end{document}"/>
  <p:tag name="IGUANATEXSIZE" val="24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53.9183"/>
  <p:tag name="LATEXADDIN" val="\documentclass{article}&#10;\usepackage{amsmath}&#10;\pagestyle{empty}&#10;\begin{document}&#10;&#10;&#10;$\left(J,K,\gamma_1,\gamma_2\right )$&#10;&#10;\end{document}"/>
  <p:tag name="IGUANATEXSIZE" val="24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910</Words>
  <Application>Microsoft Office PowerPoint</Application>
  <PresentationFormat>Widescreen</PresentationFormat>
  <Paragraphs>208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An Extension of Swarmalator Model</vt:lpstr>
      <vt:lpstr>Introduction -Kuramoto model</vt:lpstr>
      <vt:lpstr>Swarmalator model-Proposed by Kevin P. O’Keeffe</vt:lpstr>
      <vt:lpstr>PowerPoint Presentation</vt:lpstr>
      <vt:lpstr>Extension- New model</vt:lpstr>
      <vt:lpstr>Many New States!</vt:lpstr>
      <vt:lpstr>New States</vt:lpstr>
      <vt:lpstr>Static Two Cluster State</vt:lpstr>
      <vt:lpstr>Static Two Cluster State</vt:lpstr>
      <vt:lpstr>Static Two Cluster State</vt:lpstr>
      <vt:lpstr>Inter-Cluster Distance</vt:lpstr>
      <vt:lpstr>Inter-Cluster Distance</vt:lpstr>
      <vt:lpstr>Inter-Cluster Distance</vt:lpstr>
      <vt:lpstr>Inter-Cluster Distance</vt:lpstr>
      <vt:lpstr>Inter-Cluster Distance</vt:lpstr>
      <vt:lpstr>Two clusters with rogues</vt:lpstr>
      <vt:lpstr>Two clusters with rogues</vt:lpstr>
      <vt:lpstr>Two clusters with rogues</vt:lpstr>
      <vt:lpstr>Static bimodal single cluster</vt:lpstr>
      <vt:lpstr>Active three/four clusters</vt:lpstr>
      <vt:lpstr>Stability</vt:lpstr>
      <vt:lpstr>Static Single cluster state – Simple case</vt:lpstr>
      <vt:lpstr>Static Single cluster state – Simple case</vt:lpstr>
      <vt:lpstr>Static Single cluster state – Simple case</vt:lpstr>
      <vt:lpstr>Static Single cluster state</vt:lpstr>
      <vt:lpstr>PowerPoint Presentation</vt:lpstr>
      <vt:lpstr>Periodic motion of rogues</vt:lpstr>
      <vt:lpstr>PowerPoint Presentation</vt:lpstr>
      <vt:lpstr>PowerPoint Presentation</vt:lpstr>
      <vt:lpstr>PowerPoint Presentation</vt:lpstr>
      <vt:lpstr>Circular Ring state (Unstable)</vt:lpstr>
      <vt:lpstr>Circular Ring state (Unstable)</vt:lpstr>
      <vt:lpstr>Circular Ring state (Unstable)</vt:lpstr>
      <vt:lpstr>Phase variation within the cluster</vt:lpstr>
      <vt:lpstr>GUI Interface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 hoooo</dc:title>
  <dc:creator>Ankith Anil Das</dc:creator>
  <cp:lastModifiedBy>Ankith Anil Das</cp:lastModifiedBy>
  <cp:revision>63</cp:revision>
  <dcterms:created xsi:type="dcterms:W3CDTF">2020-02-16T07:43:13Z</dcterms:created>
  <dcterms:modified xsi:type="dcterms:W3CDTF">2020-02-21T02:59:12Z</dcterms:modified>
</cp:coreProperties>
</file>